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021" r:id="rId1"/>
  </p:sldMasterIdLst>
  <p:notesMasterIdLst>
    <p:notesMasterId r:id="rId45"/>
  </p:notesMasterIdLst>
  <p:handoutMasterIdLst>
    <p:handoutMasterId r:id="rId46"/>
  </p:handoutMasterIdLst>
  <p:sldIdLst>
    <p:sldId id="577" r:id="rId2"/>
    <p:sldId id="629" r:id="rId3"/>
    <p:sldId id="664" r:id="rId4"/>
    <p:sldId id="666" r:id="rId5"/>
    <p:sldId id="663" r:id="rId6"/>
    <p:sldId id="662" r:id="rId7"/>
    <p:sldId id="665" r:id="rId8"/>
    <p:sldId id="694" r:id="rId9"/>
    <p:sldId id="695" r:id="rId10"/>
    <p:sldId id="696" r:id="rId11"/>
    <p:sldId id="697" r:id="rId12"/>
    <p:sldId id="698" r:id="rId13"/>
    <p:sldId id="699" r:id="rId14"/>
    <p:sldId id="700" r:id="rId15"/>
    <p:sldId id="701" r:id="rId16"/>
    <p:sldId id="702" r:id="rId17"/>
    <p:sldId id="703" r:id="rId18"/>
    <p:sldId id="704" r:id="rId19"/>
    <p:sldId id="705" r:id="rId20"/>
    <p:sldId id="706" r:id="rId21"/>
    <p:sldId id="708" r:id="rId22"/>
    <p:sldId id="670" r:id="rId23"/>
    <p:sldId id="671" r:id="rId24"/>
    <p:sldId id="672" r:id="rId25"/>
    <p:sldId id="674" r:id="rId26"/>
    <p:sldId id="675" r:id="rId27"/>
    <p:sldId id="676" r:id="rId28"/>
    <p:sldId id="677" r:id="rId29"/>
    <p:sldId id="678" r:id="rId30"/>
    <p:sldId id="679" r:id="rId31"/>
    <p:sldId id="686" r:id="rId32"/>
    <p:sldId id="687" r:id="rId33"/>
    <p:sldId id="689" r:id="rId34"/>
    <p:sldId id="690" r:id="rId35"/>
    <p:sldId id="693" r:id="rId36"/>
    <p:sldId id="657" r:id="rId37"/>
    <p:sldId id="624" r:id="rId38"/>
    <p:sldId id="644" r:id="rId39"/>
    <p:sldId id="647" r:id="rId40"/>
    <p:sldId id="667" r:id="rId41"/>
    <p:sldId id="668" r:id="rId42"/>
    <p:sldId id="669" r:id="rId43"/>
    <p:sldId id="596" r:id="rId44"/>
  </p:sldIdLst>
  <p:sldSz cx="9144000" cy="6858000" type="screen4x3"/>
  <p:notesSz cx="6946900" cy="9207500"/>
  <p:embeddedFontLst>
    <p:embeddedFont>
      <p:font typeface="PMingLiU" panose="02020500000000000000" pitchFamily="18" charset="-120"/>
      <p:regular r:id="rId47"/>
    </p:embeddedFont>
    <p:embeddedFont>
      <p:font typeface="黑体" panose="02010609060101010101" pitchFamily="49" charset="-122"/>
      <p:regular r:id="rId48"/>
    </p:embeddedFont>
    <p:embeddedFont>
      <p:font typeface="Calibri" panose="020F0502020204030204" pitchFamily="34" charset="0"/>
      <p:regular r:id="rId49"/>
      <p:bold r:id="rId50"/>
      <p:italic r:id="rId51"/>
      <p:boldItalic r:id="rId52"/>
    </p:embeddedFont>
    <p:embeddedFont>
      <p:font typeface="Times" panose="02020603050405020304" pitchFamily="18" charset="0"/>
      <p:regular r:id="rId53"/>
      <p:bold r:id="rId54"/>
      <p:italic r:id="rId55"/>
      <p:boldItalic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58">
          <p15:clr>
            <a:srgbClr val="A4A3A4"/>
          </p15:clr>
        </p15:guide>
        <p15:guide id="2" orient="horz" pos="720">
          <p15:clr>
            <a:srgbClr val="A4A3A4"/>
          </p15:clr>
        </p15:guide>
        <p15:guide id="3" orient="horz" pos="2996">
          <p15:clr>
            <a:srgbClr val="A4A3A4"/>
          </p15:clr>
        </p15:guide>
        <p15:guide id="4" orient="horz" pos="1929">
          <p15:clr>
            <a:srgbClr val="A4A3A4"/>
          </p15:clr>
        </p15:guide>
        <p15:guide id="5" orient="horz" pos="2537">
          <p15:clr>
            <a:srgbClr val="A4A3A4"/>
          </p15:clr>
        </p15:guide>
        <p15:guide id="6" pos="5381">
          <p15:clr>
            <a:srgbClr val="A4A3A4"/>
          </p15:clr>
        </p15:guide>
        <p15:guide id="7" pos="381">
          <p15:clr>
            <a:srgbClr val="A4A3A4"/>
          </p15:clr>
        </p15:guide>
        <p15:guide id="8" pos="2310">
          <p15:clr>
            <a:srgbClr val="A4A3A4"/>
          </p15:clr>
        </p15:guide>
        <p15:guide id="9" pos="2157">
          <p15:clr>
            <a:srgbClr val="A4A3A4"/>
          </p15:clr>
        </p15:guide>
      </p15:sldGuideLst>
    </p:ext>
    <p:ext uri="{2D200454-40CA-4A62-9FC3-DE9A4176ACB9}">
      <p15:notesGuideLst xmlns:p15="http://schemas.microsoft.com/office/powerpoint/2012/main">
        <p15:guide id="1" orient="horz" pos="2900">
          <p15:clr>
            <a:srgbClr val="A4A3A4"/>
          </p15:clr>
        </p15:guide>
        <p15:guide id="2" pos="732">
          <p15:clr>
            <a:srgbClr val="A4A3A4"/>
          </p15:clr>
        </p15:guide>
        <p15:guide id="3" pos="365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Robin " initials="R" lastIdx="0" clrIdx="0"/>
</p:cmAuthorLst>
</file>

<file path=ppt/presProps.xml><?xml version="1.0" encoding="utf-8"?>
<p:presentationPr xmlns:a="http://schemas.openxmlformats.org/drawingml/2006/main" xmlns:r="http://schemas.openxmlformats.org/officeDocument/2006/relationships" xmlns:p="http://schemas.openxmlformats.org/presentationml/2006/main">
  <p:prnPr prnWhat="notes" hiddenSlides="1" scaleToFitPaper="1"/>
  <p:clrMru>
    <a:srgbClr val="FFFFFF"/>
    <a:srgbClr val="FF8B0F"/>
    <a:srgbClr val="DC740B"/>
    <a:srgbClr val="8FC3EA"/>
    <a:srgbClr val="FF9B2D"/>
    <a:srgbClr val="BBCAD7"/>
    <a:srgbClr val="94A9BB"/>
    <a:srgbClr val="1062A8"/>
    <a:srgbClr val="637280"/>
    <a:srgbClr val="2E384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71" autoAdjust="0"/>
    <p:restoredTop sz="84417" autoAdjust="0"/>
  </p:normalViewPr>
  <p:slideViewPr>
    <p:cSldViewPr snapToGrid="0" snapToObjects="1">
      <p:cViewPr varScale="1">
        <p:scale>
          <a:sx n="46" d="100"/>
          <a:sy n="46" d="100"/>
        </p:scale>
        <p:origin x="825" y="24"/>
      </p:cViewPr>
      <p:guideLst>
        <p:guide orient="horz" pos="2058"/>
        <p:guide orient="horz" pos="720"/>
        <p:guide orient="horz" pos="2996"/>
        <p:guide orient="horz" pos="1929"/>
        <p:guide orient="horz" pos="2537"/>
        <p:guide pos="5381"/>
        <p:guide pos="381"/>
        <p:guide pos="2310"/>
        <p:guide pos="2157"/>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napToObjects="1">
      <p:cViewPr>
        <p:scale>
          <a:sx n="75" d="100"/>
          <a:sy n="75" d="100"/>
        </p:scale>
        <p:origin x="-4038" y="-744"/>
      </p:cViewPr>
      <p:guideLst>
        <p:guide orient="horz" pos="2900"/>
        <p:guide pos="732"/>
        <p:guide pos="365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1.fntdata"/><Relationship Id="rId50" Type="http://schemas.openxmlformats.org/officeDocument/2006/relationships/font" Target="fonts/font4.fntdata"/><Relationship Id="rId55" Type="http://schemas.openxmlformats.org/officeDocument/2006/relationships/font" Target="fonts/font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7.fntdata"/><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3.fntdata"/><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2.fntdata"/><Relationship Id="rId56"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font" Target="fonts/font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handoutMaster" Target="handoutMasters/handoutMaster1.xml"/><Relationship Id="rId59"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Footer Placeholder 3"/>
          <p:cNvSpPr>
            <a:spLocks noGrp="1"/>
          </p:cNvSpPr>
          <p:nvPr>
            <p:ph type="ftr" sz="quarter" idx="2"/>
          </p:nvPr>
        </p:nvSpPr>
        <p:spPr>
          <a:xfrm>
            <a:off x="103721" y="8919166"/>
            <a:ext cx="3010323" cy="213384"/>
          </a:xfrm>
          <a:prstGeom prst="rect">
            <a:avLst/>
          </a:prstGeom>
        </p:spPr>
        <p:txBody>
          <a:bodyPr vert="horz" wrap="square" lIns="91440" tIns="45720" rIns="91440" bIns="45720" rtlCol="0" anchor="ctr" anchorCtr="0">
            <a:spAutoFit/>
          </a:bodyPr>
          <a:lstStyle>
            <a:lvl1pPr algn="l">
              <a:defRPr sz="1200"/>
            </a:lvl1pPr>
          </a:lstStyle>
          <a:p>
            <a:endParaRPr lang="en-US" sz="800" dirty="0">
              <a:solidFill>
                <a:srgbClr val="8E8E95"/>
              </a:solidFill>
              <a:latin typeface="Arial" pitchFamily="34" charset="0"/>
              <a:cs typeface="Arial" pitchFamily="34" charset="0"/>
            </a:endParaRPr>
          </a:p>
        </p:txBody>
      </p:sp>
      <p:sp>
        <p:nvSpPr>
          <p:cNvPr id="5" name="Slide Number Placeholder 4"/>
          <p:cNvSpPr>
            <a:spLocks noGrp="1"/>
          </p:cNvSpPr>
          <p:nvPr>
            <p:ph type="sldNum" sz="quarter" idx="3"/>
          </p:nvPr>
        </p:nvSpPr>
        <p:spPr>
          <a:xfrm>
            <a:off x="6420256" y="8847374"/>
            <a:ext cx="422925" cy="218998"/>
          </a:xfrm>
          <a:prstGeom prst="rect">
            <a:avLst/>
          </a:prstGeom>
        </p:spPr>
        <p:txBody>
          <a:bodyPr vert="horz" wrap="square" lIns="91440" tIns="45720" rIns="91440" bIns="45720" rtlCol="0" anchor="ctr" anchorCtr="0">
            <a:spAutoFit/>
          </a:bodyPr>
          <a:lstStyle>
            <a:lvl1pPr algn="r">
              <a:defRPr sz="1200"/>
            </a:lvl1pPr>
          </a:lstStyle>
          <a:p>
            <a:fld id="{67292F94-DC1B-41E9-80E9-FE5E26560E8F}" type="slidenum">
              <a:rPr lang="en-US" sz="800">
                <a:solidFill>
                  <a:srgbClr val="8E8E95"/>
                </a:solidFill>
              </a:rPr>
              <a:pPr/>
              <a:t>‹#›</a:t>
            </a:fld>
            <a:endParaRPr lang="en-US" sz="800" dirty="0">
              <a:solidFill>
                <a:srgbClr val="8E8E95"/>
              </a:solidFill>
            </a:endParaRPr>
          </a:p>
        </p:txBody>
      </p:sp>
      <p:sp>
        <p:nvSpPr>
          <p:cNvPr id="8" name="Line 10"/>
          <p:cNvSpPr>
            <a:spLocks noChangeShapeType="1"/>
          </p:cNvSpPr>
          <p:nvPr/>
        </p:nvSpPr>
        <p:spPr bwMode="auto">
          <a:xfrm>
            <a:off x="103722" y="8860621"/>
            <a:ext cx="6739458" cy="0"/>
          </a:xfrm>
          <a:prstGeom prst="line">
            <a:avLst/>
          </a:prstGeom>
          <a:noFill/>
          <a:ln w="12700">
            <a:solidFill>
              <a:srgbClr val="8E8E95"/>
            </a:solidFill>
            <a:round/>
            <a:headEnd type="none" w="sm" len="sm"/>
            <a:tailEnd type="none" w="sm" len="sm"/>
          </a:ln>
          <a:effectLst/>
        </p:spPr>
        <p:txBody>
          <a:bodyPr wrap="none" anchor="ctr"/>
          <a:lstStyle/>
          <a:p>
            <a:endParaRPr lang="en-US" dirty="0">
              <a:solidFill>
                <a:srgbClr val="8E8E95"/>
              </a:solidFill>
            </a:endParaRPr>
          </a:p>
        </p:txBody>
      </p:sp>
    </p:spTree>
    <p:extLst>
      <p:ext uri="{BB962C8B-B14F-4D97-AF65-F5344CB8AC3E}">
        <p14:creationId xmlns:p14="http://schemas.microsoft.com/office/powerpoint/2010/main" val="271339947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171575" y="690563"/>
            <a:ext cx="4603750" cy="3452812"/>
          </a:xfrm>
          <a:prstGeom prst="rect">
            <a:avLst/>
          </a:prstGeom>
          <a:noFill/>
          <a:ln w="9525">
            <a:solidFill>
              <a:srgbClr val="8E8E95"/>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1157818" y="4373563"/>
            <a:ext cx="4636091" cy="414337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103721" y="8916179"/>
            <a:ext cx="2765091" cy="213384"/>
          </a:xfrm>
          <a:prstGeom prst="rect">
            <a:avLst/>
          </a:prstGeom>
        </p:spPr>
        <p:txBody>
          <a:bodyPr vert="horz" wrap="square" lIns="91440" tIns="45720" rIns="91440" bIns="45720" rtlCol="0" anchor="ctr" anchorCtr="0">
            <a:spAutoFit/>
          </a:bodyPr>
          <a:lstStyle>
            <a:lvl1pPr marL="0" marR="0" indent="0" algn="l" defTabSz="914400" rtl="0" eaLnBrk="1" fontAlgn="auto" latinLnBrk="0" hangingPunct="1">
              <a:lnSpc>
                <a:spcPct val="100000"/>
              </a:lnSpc>
              <a:spcBef>
                <a:spcPts val="0"/>
              </a:spcBef>
              <a:spcAft>
                <a:spcPts val="0"/>
              </a:spcAft>
              <a:buClrTx/>
              <a:buSzTx/>
              <a:buFontTx/>
              <a:buNone/>
              <a:tabLst/>
              <a:defRPr sz="800">
                <a:solidFill>
                  <a:srgbClr val="8E8E95"/>
                </a:solidFill>
                <a:latin typeface="Arial" pitchFamily="34" charset="0"/>
                <a:cs typeface="Arial" pitchFamily="34" charset="0"/>
              </a:defRPr>
            </a:lvl1pPr>
          </a:lstStyle>
          <a:p>
            <a:endParaRPr lang="en-US" dirty="0"/>
          </a:p>
        </p:txBody>
      </p:sp>
      <p:sp>
        <p:nvSpPr>
          <p:cNvPr id="7" name="Slide Number Placeholder 6"/>
          <p:cNvSpPr>
            <a:spLocks noGrp="1"/>
          </p:cNvSpPr>
          <p:nvPr>
            <p:ph type="sldNum" sz="quarter" idx="5"/>
          </p:nvPr>
        </p:nvSpPr>
        <p:spPr>
          <a:xfrm>
            <a:off x="6449202" y="8849431"/>
            <a:ext cx="393979" cy="216940"/>
          </a:xfrm>
          <a:prstGeom prst="rect">
            <a:avLst/>
          </a:prstGeom>
        </p:spPr>
        <p:txBody>
          <a:bodyPr vert="horz" wrap="square" lIns="91440" tIns="45720" rIns="91440" bIns="45720" rtlCol="0" anchor="ctr" anchorCtr="0">
            <a:spAutoFit/>
          </a:bodyPr>
          <a:lstStyle>
            <a:lvl1pPr algn="r">
              <a:defRPr sz="800">
                <a:solidFill>
                  <a:srgbClr val="8E8E95"/>
                </a:solidFill>
                <a:latin typeface="+mn-lt"/>
              </a:defRPr>
            </a:lvl1pPr>
          </a:lstStyle>
          <a:p>
            <a:fld id="{567B6F56-350B-4E5B-A84B-F03C933C9AF6}" type="slidenum">
              <a:rPr lang="en-US" smtClean="0"/>
              <a:pPr/>
              <a:t>‹#›</a:t>
            </a:fld>
            <a:endParaRPr lang="en-US" dirty="0"/>
          </a:p>
        </p:txBody>
      </p:sp>
      <p:sp>
        <p:nvSpPr>
          <p:cNvPr id="10" name="Line 10"/>
          <p:cNvSpPr>
            <a:spLocks noChangeShapeType="1"/>
          </p:cNvSpPr>
          <p:nvPr/>
        </p:nvSpPr>
        <p:spPr bwMode="auto">
          <a:xfrm>
            <a:off x="103722" y="8860621"/>
            <a:ext cx="6739458" cy="0"/>
          </a:xfrm>
          <a:prstGeom prst="line">
            <a:avLst/>
          </a:prstGeom>
          <a:noFill/>
          <a:ln w="12700">
            <a:solidFill>
              <a:srgbClr val="8E8E95"/>
            </a:solidFill>
            <a:round/>
            <a:headEnd type="none" w="sm" len="sm"/>
            <a:tailEnd type="none" w="sm" len="sm"/>
          </a:ln>
          <a:effectLst/>
        </p:spPr>
        <p:txBody>
          <a:bodyPr wrap="none" anchor="ctr"/>
          <a:lstStyle/>
          <a:p>
            <a:endParaRPr lang="en-US" dirty="0">
              <a:solidFill>
                <a:srgbClr val="8E8E95"/>
              </a:solidFill>
            </a:endParaRPr>
          </a:p>
        </p:txBody>
      </p:sp>
    </p:spTree>
    <p:extLst>
      <p:ext uri="{BB962C8B-B14F-4D97-AF65-F5344CB8AC3E}">
        <p14:creationId xmlns:p14="http://schemas.microsoft.com/office/powerpoint/2010/main" val="3362628951"/>
      </p:ext>
    </p:extLst>
  </p:cSld>
  <p:clrMap bg1="lt1" tx1="dk1" bg2="lt2" tx2="dk2" accent1="accent1" accent2="accent2" accent3="accent3" accent4="accent4" accent5="accent5" accent6="accent6" hlink="hlink" folHlink="folHlink"/>
  <p:hf hdr="0" ftr="0" dt="0"/>
  <p:notesStyle>
    <a:lvl1pPr marL="237744" indent="-237744" algn="l" defTabSz="914400" rtl="0" eaLnBrk="1" latinLnBrk="0" hangingPunct="1">
      <a:lnSpc>
        <a:spcPct val="95000"/>
      </a:lnSpc>
      <a:spcBef>
        <a:spcPts val="0"/>
      </a:spcBef>
      <a:spcAft>
        <a:spcPts val="0"/>
      </a:spcAft>
      <a:buFont typeface="Wingdings" pitchFamily="2" charset="2"/>
      <a:buChar char="§"/>
      <a:defRPr sz="1000" kern="1200">
        <a:solidFill>
          <a:schemeClr val="tx1"/>
        </a:solidFill>
        <a:latin typeface="+mn-lt"/>
        <a:ea typeface="+mn-ea"/>
        <a:cs typeface="+mn-cs"/>
      </a:defRPr>
    </a:lvl1pPr>
    <a:lvl2pPr marL="576072" algn="l" defTabSz="914400" rtl="0" eaLnBrk="1" latinLnBrk="0" hangingPunct="1">
      <a:lnSpc>
        <a:spcPct val="95000"/>
      </a:lnSpc>
      <a:spcBef>
        <a:spcPts val="0"/>
      </a:spcBef>
      <a:spcAft>
        <a:spcPts val="0"/>
      </a:spcAft>
      <a:defRPr sz="1000" kern="1200">
        <a:solidFill>
          <a:schemeClr val="tx1"/>
        </a:solidFill>
        <a:latin typeface="+mn-lt"/>
        <a:ea typeface="+mn-ea"/>
        <a:cs typeface="+mn-cs"/>
      </a:defRPr>
    </a:lvl2pPr>
    <a:lvl3pPr marL="914400" algn="l" defTabSz="914400" rtl="0" eaLnBrk="1" latinLnBrk="0" hangingPunct="1">
      <a:lnSpc>
        <a:spcPct val="95000"/>
      </a:lnSpc>
      <a:spcBef>
        <a:spcPts val="0"/>
      </a:spcBef>
      <a:spcAft>
        <a:spcPts val="0"/>
      </a:spcAft>
      <a:defRPr sz="1000" kern="1200">
        <a:solidFill>
          <a:schemeClr val="tx1"/>
        </a:solidFill>
        <a:latin typeface="+mn-lt"/>
        <a:ea typeface="+mn-ea"/>
        <a:cs typeface="+mn-cs"/>
      </a:defRPr>
    </a:lvl3pPr>
    <a:lvl4pPr marL="1371600" algn="l" defTabSz="914400" rtl="0" eaLnBrk="1" latinLnBrk="0" hangingPunct="1">
      <a:lnSpc>
        <a:spcPct val="95000"/>
      </a:lnSpc>
      <a:spcBef>
        <a:spcPts val="0"/>
      </a:spcBef>
      <a:spcAft>
        <a:spcPts val="0"/>
      </a:spcAft>
      <a:defRPr sz="1000" kern="1200">
        <a:solidFill>
          <a:schemeClr val="tx1"/>
        </a:solidFill>
        <a:latin typeface="+mn-lt"/>
        <a:ea typeface="+mn-ea"/>
        <a:cs typeface="+mn-cs"/>
      </a:defRPr>
    </a:lvl4pPr>
    <a:lvl5pPr marL="1828800" algn="l" defTabSz="914400" rtl="0" eaLnBrk="1" latinLnBrk="0" hangingPunct="1">
      <a:lnSpc>
        <a:spcPct val="95000"/>
      </a:lnSpc>
      <a:spcBef>
        <a:spcPts val="0"/>
      </a:spcBef>
      <a:spcAft>
        <a:spcPts val="0"/>
      </a:spcAft>
      <a:defRPr sz="10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B6F56-350B-4E5B-A84B-F03C933C9AF6}" type="slidenum">
              <a:rPr lang="en-US" smtClean="0"/>
              <a:pPr/>
              <a:t>1</a:t>
            </a:fld>
            <a:endParaRPr lang="en-US" dirty="0"/>
          </a:p>
        </p:txBody>
      </p:sp>
    </p:spTree>
    <p:extLst>
      <p:ext uri="{BB962C8B-B14F-4D97-AF65-F5344CB8AC3E}">
        <p14:creationId xmlns:p14="http://schemas.microsoft.com/office/powerpoint/2010/main" val="30521227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2503606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1281252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56DC05F-D5FC-4D1D-98F9-BA91C52551DF}" type="slidenum">
              <a:rPr lang="en-US" smtClean="0"/>
              <a:pPr>
                <a:defRPr/>
              </a:pPr>
              <a:t>33</a:t>
            </a:fld>
            <a:endParaRPr lang="en-US" dirty="0"/>
          </a:p>
        </p:txBody>
      </p:sp>
    </p:spTree>
    <p:extLst>
      <p:ext uri="{BB962C8B-B14F-4D97-AF65-F5344CB8AC3E}">
        <p14:creationId xmlns:p14="http://schemas.microsoft.com/office/powerpoint/2010/main" val="41507348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C56DC05F-D5FC-4D1D-98F9-BA91C52551DF}" type="slidenum">
              <a:rPr lang="en-US" smtClean="0"/>
              <a:pPr>
                <a:defRPr/>
              </a:pPr>
              <a:t>34</a:t>
            </a:fld>
            <a:endParaRPr lang="en-US" dirty="0"/>
          </a:p>
        </p:txBody>
      </p:sp>
    </p:spTree>
    <p:extLst>
      <p:ext uri="{BB962C8B-B14F-4D97-AF65-F5344CB8AC3E}">
        <p14:creationId xmlns:p14="http://schemas.microsoft.com/office/powerpoint/2010/main" val="1181211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7B6F56-350B-4E5B-A84B-F03C933C9AF6}" type="slidenum">
              <a:rPr lang="en-US" smtClean="0"/>
              <a:pPr/>
              <a:t>43</a:t>
            </a:fld>
            <a:endParaRPr lang="en-US" dirty="0"/>
          </a:p>
        </p:txBody>
      </p:sp>
    </p:spTree>
    <p:extLst>
      <p:ext uri="{BB962C8B-B14F-4D97-AF65-F5344CB8AC3E}">
        <p14:creationId xmlns:p14="http://schemas.microsoft.com/office/powerpoint/2010/main" val="4182670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56DC05F-D5FC-4D1D-98F9-BA91C52551DF}" type="slidenum">
              <a:rPr lang="en-US" smtClean="0"/>
              <a:pPr>
                <a:defRPr/>
              </a:pPr>
              <a:t>3</a:t>
            </a:fld>
            <a:endParaRPr lang="en-US"/>
          </a:p>
        </p:txBody>
      </p:sp>
    </p:spTree>
    <p:extLst>
      <p:ext uri="{BB962C8B-B14F-4D97-AF65-F5344CB8AC3E}">
        <p14:creationId xmlns:p14="http://schemas.microsoft.com/office/powerpoint/2010/main" val="4208156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56DC05F-D5FC-4D1D-98F9-BA91C52551DF}" type="slidenum">
              <a:rPr lang="en-US" smtClean="0"/>
              <a:pPr>
                <a:defRPr/>
              </a:pPr>
              <a:t>4</a:t>
            </a:fld>
            <a:endParaRPr lang="en-US"/>
          </a:p>
        </p:txBody>
      </p:sp>
    </p:spTree>
    <p:extLst>
      <p:ext uri="{BB962C8B-B14F-4D97-AF65-F5344CB8AC3E}">
        <p14:creationId xmlns:p14="http://schemas.microsoft.com/office/powerpoint/2010/main" val="200579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C56DC05F-D5FC-4D1D-98F9-BA91C52551DF}" type="slidenum">
              <a:rPr lang="en-US" smtClean="0"/>
              <a:pPr>
                <a:defRPr/>
              </a:pPr>
              <a:t>5</a:t>
            </a:fld>
            <a:endParaRPr lang="en-US"/>
          </a:p>
        </p:txBody>
      </p:sp>
    </p:spTree>
    <p:extLst>
      <p:ext uri="{BB962C8B-B14F-4D97-AF65-F5344CB8AC3E}">
        <p14:creationId xmlns:p14="http://schemas.microsoft.com/office/powerpoint/2010/main" val="4143859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zh-CN" altLang="en-US"/>
              <a:t>Nortel Corporate Presentation</a:t>
            </a:r>
            <a:endParaRPr lang="en-US" altLang="zh-CN"/>
          </a:p>
        </p:txBody>
      </p:sp>
      <p:sp>
        <p:nvSpPr>
          <p:cNvPr id="5" name="Rectangle 6"/>
          <p:cNvSpPr>
            <a:spLocks noGrp="1" noChangeArrowheads="1"/>
          </p:cNvSpPr>
          <p:nvPr>
            <p:ph type="ftr" sz="quarter" idx="4"/>
          </p:nvPr>
        </p:nvSpPr>
        <p:spPr>
          <a:ln/>
        </p:spPr>
        <p:txBody>
          <a:bodyPr/>
          <a:lstStyle/>
          <a:p>
            <a:r>
              <a:rPr lang="zh-CN" altLang="en-US"/>
              <a:t>© 2004 Nortel </a:t>
            </a:r>
            <a:endParaRPr lang="en-US" altLang="zh-CN"/>
          </a:p>
        </p:txBody>
      </p:sp>
      <p:sp>
        <p:nvSpPr>
          <p:cNvPr id="6" name="Rectangle 7"/>
          <p:cNvSpPr>
            <a:spLocks noGrp="1" noChangeArrowheads="1"/>
          </p:cNvSpPr>
          <p:nvPr>
            <p:ph type="sldNum" sz="quarter" idx="5"/>
          </p:nvPr>
        </p:nvSpPr>
        <p:spPr>
          <a:ln/>
        </p:spPr>
        <p:txBody>
          <a:bodyPr/>
          <a:lstStyle/>
          <a:p>
            <a:fld id="{32508EEC-ABCE-4E11-A494-93F2D9963B02}" type="slidenum">
              <a:rPr lang="zh-CN" altLang="en-US"/>
              <a:pPr/>
              <a:t>8</a:t>
            </a:fld>
            <a:endParaRPr lang="en-US" altLang="zh-CN"/>
          </a:p>
        </p:txBody>
      </p:sp>
      <p:sp>
        <p:nvSpPr>
          <p:cNvPr id="150530" name="Rectangle 2"/>
          <p:cNvSpPr>
            <a:spLocks noRot="1" noChangeArrowheads="1" noTextEdit="1"/>
          </p:cNvSpPr>
          <p:nvPr>
            <p:ph type="sldImg"/>
          </p:nvPr>
        </p:nvSpPr>
        <p:spPr>
          <a:ln/>
        </p:spPr>
      </p:sp>
      <p:sp>
        <p:nvSpPr>
          <p:cNvPr id="150531" name="Rectangle 3"/>
          <p:cNvSpPr>
            <a:spLocks noGrp="1" noChangeArrowheads="1"/>
          </p:cNvSpPr>
          <p:nvPr>
            <p:ph type="body" idx="1"/>
          </p:nvPr>
        </p:nvSpPr>
        <p:spPr/>
        <p:txBody>
          <a:bodyPr/>
          <a:lstStyle/>
          <a:p>
            <a:endParaRPr lang="zh-CN" altLang="en-US">
              <a:ea typeface="宋体" panose="02010600030101010101" pitchFamily="2" charset="-122"/>
            </a:endParaRPr>
          </a:p>
        </p:txBody>
      </p:sp>
    </p:spTree>
    <p:extLst>
      <p:ext uri="{BB962C8B-B14F-4D97-AF65-F5344CB8AC3E}">
        <p14:creationId xmlns:p14="http://schemas.microsoft.com/office/powerpoint/2010/main" val="247378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3551777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220793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endParaRPr lang="en-US" altLang="zh-CN" sz="2200" dirty="0">
              <a:ea typeface="宋体" charset="-122"/>
            </a:endParaRPr>
          </a:p>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2336928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a:defRPr/>
            </a:pPr>
            <a:r>
              <a:rPr lang="en-US"/>
              <a:t>asafdgg</a:t>
            </a:r>
          </a:p>
        </p:txBody>
      </p:sp>
      <p:sp>
        <p:nvSpPr>
          <p:cNvPr id="5" name="Date Placeholder 4"/>
          <p:cNvSpPr>
            <a:spLocks noGrp="1"/>
          </p:cNvSpPr>
          <p:nvPr>
            <p:ph type="dt" idx="11"/>
          </p:nvPr>
        </p:nvSpPr>
        <p:spPr/>
        <p:txBody>
          <a:bodyPr/>
          <a:lstStyle/>
          <a:p>
            <a:pPr>
              <a:defRPr/>
            </a:pPr>
            <a:endParaRPr lang="en-US"/>
          </a:p>
        </p:txBody>
      </p:sp>
    </p:spTree>
    <p:extLst>
      <p:ext uri="{BB962C8B-B14F-4D97-AF65-F5344CB8AC3E}">
        <p14:creationId xmlns:p14="http://schemas.microsoft.com/office/powerpoint/2010/main" val="1361554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spTree>
      <p:nvGrpSpPr>
        <p:cNvPr id="1" name=""/>
        <p:cNvGrpSpPr/>
        <p:nvPr/>
      </p:nvGrpSpPr>
      <p:grpSpPr>
        <a:xfrm>
          <a:off x="0" y="0"/>
          <a:ext cx="0" cy="0"/>
          <a:chOff x="0" y="0"/>
          <a:chExt cx="0" cy="0"/>
        </a:xfrm>
      </p:grpSpPr>
      <p:sp>
        <p:nvSpPr>
          <p:cNvPr id="10" name="Title 1"/>
          <p:cNvSpPr>
            <a:spLocks noGrp="1"/>
          </p:cNvSpPr>
          <p:nvPr>
            <p:ph type="title" hasCustomPrompt="1"/>
          </p:nvPr>
        </p:nvSpPr>
        <p:spPr bwMode="gray">
          <a:xfrm>
            <a:off x="457200" y="4040187"/>
            <a:ext cx="6477000" cy="1217613"/>
          </a:xfrm>
        </p:spPr>
        <p:txBody>
          <a:bodyPr anchor="b" anchorCtr="0">
            <a:normAutofit/>
          </a:bodyPr>
          <a:lstStyle>
            <a:lvl1pPr algn="l">
              <a:lnSpc>
                <a:spcPct val="95000"/>
              </a:lnSpc>
              <a:defRPr sz="3600" b="0" cap="none" baseline="0">
                <a:solidFill>
                  <a:schemeClr val="tx2"/>
                </a:solidFill>
              </a:defRPr>
            </a:lvl1pPr>
          </a:lstStyle>
          <a:p>
            <a:r>
              <a:rPr lang="en-US" dirty="0"/>
              <a:t>Click To Edit Master Title Style Can Be On Two Lines</a:t>
            </a:r>
          </a:p>
        </p:txBody>
      </p:sp>
      <p:sp>
        <p:nvSpPr>
          <p:cNvPr id="11" name="Text Placeholder 2"/>
          <p:cNvSpPr>
            <a:spLocks noGrp="1"/>
          </p:cNvSpPr>
          <p:nvPr>
            <p:ph type="body" idx="1" hasCustomPrompt="1"/>
          </p:nvPr>
        </p:nvSpPr>
        <p:spPr bwMode="gray">
          <a:xfrm>
            <a:off x="457200" y="5314949"/>
            <a:ext cx="7772400" cy="552451"/>
          </a:xfrm>
        </p:spPr>
        <p:txBody>
          <a:bodyPr anchor="t"/>
          <a:lstStyle>
            <a:lvl1pPr marL="0" indent="0">
              <a:buNone/>
              <a:defRPr sz="20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Presenter’s Name and Title</a:t>
            </a:r>
          </a:p>
        </p:txBody>
      </p:sp>
      <p:pic>
        <p:nvPicPr>
          <p:cNvPr id="8" name="Picture 2" descr="C:\Users\rico\Desktop\bug.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7" name="Picture 3" descr="\\mv-fs\Projects\Polycom\03_Assets\Logos\Horizontal\PNGs\Polycom_RGB_Logo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7310715" y="6311379"/>
            <a:ext cx="1427270" cy="371905"/>
          </a:xfrm>
          <a:prstGeom prst="rect">
            <a:avLst/>
          </a:prstGeom>
          <a:noFill/>
          <a:extLst>
            <a:ext uri="{909E8E84-426E-40DD-AFC4-6F175D3DCCD1}">
              <a14:hiddenFill xmlns:a14="http://schemas.microsoft.com/office/drawing/2010/main">
                <a:solidFill>
                  <a:srgbClr val="FFFFFF"/>
                </a:solidFill>
              </a14:hiddenFill>
            </a:ext>
          </a:extLst>
        </p:spPr>
      </p:pic>
      <p:sp>
        <p:nvSpPr>
          <p:cNvPr id="9" name="Date Placeholder 4"/>
          <p:cNvSpPr txBox="1">
            <a:spLocks/>
          </p:cNvSpPr>
          <p:nvPr userDrawn="1"/>
        </p:nvSpPr>
        <p:spPr bwMode="gray">
          <a:xfrm>
            <a:off x="457200" y="6356350"/>
            <a:ext cx="2667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900" baseline="24000" dirty="0">
                <a:solidFill>
                  <a:schemeClr val="bg1"/>
                </a:solidFill>
              </a:rPr>
              <a:t>©</a:t>
            </a:r>
            <a:r>
              <a:rPr lang="en-US" sz="900" dirty="0">
                <a:solidFill>
                  <a:schemeClr val="bg1"/>
                </a:solidFill>
              </a:rPr>
              <a:t> Polycom, Inc. All rights reserved.</a:t>
            </a:r>
          </a:p>
        </p:txBody>
      </p:sp>
    </p:spTree>
    <p:extLst>
      <p:ext uri="{BB962C8B-B14F-4D97-AF65-F5344CB8AC3E}">
        <p14:creationId xmlns:p14="http://schemas.microsoft.com/office/powerpoint/2010/main" val="3822943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pSp>
        <p:nvGrpSpPr>
          <p:cNvPr id="7" name="Group 6"/>
          <p:cNvGrpSpPr/>
          <p:nvPr userDrawn="1"/>
        </p:nvGrpSpPr>
        <p:grpSpPr bwMode="gray">
          <a:xfrm>
            <a:off x="3124200" y="0"/>
            <a:ext cx="6019799" cy="3545522"/>
            <a:chOff x="0" y="-1"/>
            <a:chExt cx="9144000" cy="5385603"/>
          </a:xfrm>
        </p:grpSpPr>
        <p:pic>
          <p:nvPicPr>
            <p:cNvPr id="8" name="Picture 2" descr="C:\Users\rico\Desktop\bug.png"/>
            <p:cNvPicPr>
              <a:picLocks noChangeAspect="1" noChangeArrowheads="1"/>
            </p:cNvPicPr>
            <p:nvPr userDrawn="1"/>
          </p:nvPicPr>
          <p:blipFill rotWithShape="1">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userDrawn="1"/>
          </p:nvSpPr>
          <p:spPr bwMode="gray">
            <a:xfrm>
              <a:off x="0" y="0"/>
              <a:ext cx="9144000" cy="5257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accent3"/>
                </a:solidFill>
              </a:endParaRPr>
            </a:p>
          </p:txBody>
        </p:sp>
      </p:grpSp>
    </p:spTree>
    <p:extLst>
      <p:ext uri="{BB962C8B-B14F-4D97-AF65-F5344CB8AC3E}">
        <p14:creationId xmlns:p14="http://schemas.microsoft.com/office/powerpoint/2010/main" val="3914286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White_Blank">
    <p:bg bwMode="gray">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049294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7988" y="130175"/>
            <a:ext cx="8320087" cy="922338"/>
          </a:xfrm>
        </p:spPr>
        <p:txBody>
          <a:bodyPr/>
          <a:lstStyle/>
          <a:p>
            <a:r>
              <a:rPr lang="en-US"/>
              <a:t>Click to edit Master title style</a:t>
            </a:r>
            <a:endParaRPr lang="en-US"/>
          </a:p>
        </p:txBody>
      </p:sp>
      <p:sp>
        <p:nvSpPr>
          <p:cNvPr id="3" name="Text Placeholder 2"/>
          <p:cNvSpPr>
            <a:spLocks noGrp="1"/>
          </p:cNvSpPr>
          <p:nvPr>
            <p:ph type="body" sz="half" idx="1"/>
          </p:nvPr>
        </p:nvSpPr>
        <p:spPr>
          <a:xfrm>
            <a:off x="62865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
        <p:nvSpPr>
          <p:cNvPr id="4" name="Content Placeholder 3"/>
          <p:cNvSpPr>
            <a:spLocks noGrp="1"/>
          </p:cNvSpPr>
          <p:nvPr>
            <p:ph sz="half" idx="2"/>
          </p:nvPr>
        </p:nvSpPr>
        <p:spPr>
          <a:xfrm>
            <a:off x="4648200" y="1825625"/>
            <a:ext cx="3867150" cy="4351338"/>
          </a:xfrm>
          <a:prstGeom prst="rect">
            <a:avLst/>
          </a:prstGeo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a:p>
        </p:txBody>
      </p:sp>
    </p:spTree>
    <p:extLst>
      <p:ext uri="{BB962C8B-B14F-4D97-AF65-F5344CB8AC3E}">
        <p14:creationId xmlns:p14="http://schemas.microsoft.com/office/powerpoint/2010/main" val="32524149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cSld name="Title and Diagram or Organization Chart">
    <p:spTree>
      <p:nvGrpSpPr>
        <p:cNvPr id="1" name=""/>
        <p:cNvGrpSpPr/>
        <p:nvPr/>
      </p:nvGrpSpPr>
      <p:grpSpPr>
        <a:xfrm>
          <a:off x="0" y="0"/>
          <a:ext cx="0" cy="0"/>
          <a:chOff x="0" y="0"/>
          <a:chExt cx="0" cy="0"/>
        </a:xfrm>
      </p:grpSpPr>
      <p:sp>
        <p:nvSpPr>
          <p:cNvPr id="2" name="Title 1"/>
          <p:cNvSpPr>
            <a:spLocks noGrp="1"/>
          </p:cNvSpPr>
          <p:nvPr>
            <p:ph type="title"/>
          </p:nvPr>
        </p:nvSpPr>
        <p:spPr>
          <a:xfrm>
            <a:off x="407988" y="130175"/>
            <a:ext cx="8320087" cy="922338"/>
          </a:xfrm>
        </p:spPr>
        <p:txBody>
          <a:bodyPr/>
          <a:lstStyle/>
          <a:p>
            <a:r>
              <a:rPr lang="en-US"/>
              <a:t>Click to edit Master title style</a:t>
            </a:r>
            <a:endParaRPr lang="en-US"/>
          </a:p>
        </p:txBody>
      </p:sp>
      <p:sp>
        <p:nvSpPr>
          <p:cNvPr id="3" name="SmartArt Placeholder 2"/>
          <p:cNvSpPr>
            <a:spLocks noGrp="1"/>
          </p:cNvSpPr>
          <p:nvPr>
            <p:ph type="dgm" idx="1"/>
          </p:nvPr>
        </p:nvSpPr>
        <p:spPr>
          <a:xfrm>
            <a:off x="628650" y="1825625"/>
            <a:ext cx="7886700" cy="4351338"/>
          </a:xfrm>
          <a:prstGeom prst="rect">
            <a:avLst/>
          </a:prstGeom>
        </p:spPr>
        <p:txBody>
          <a:bodyPr/>
          <a:lstStyle/>
          <a:p>
            <a:endParaRPr lang="en-US"/>
          </a:p>
        </p:txBody>
      </p:sp>
    </p:spTree>
    <p:extLst>
      <p:ext uri="{BB962C8B-B14F-4D97-AF65-F5344CB8AC3E}">
        <p14:creationId xmlns:p14="http://schemas.microsoft.com/office/powerpoint/2010/main" val="19904220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407988" y="130175"/>
            <a:ext cx="8320087" cy="922338"/>
          </a:xfrm>
        </p:spPr>
        <p:txBody>
          <a:bodyPr/>
          <a:lstStyle/>
          <a:p>
            <a:r>
              <a:rPr lang="en-US"/>
              <a:t>Click to edit Master title style</a:t>
            </a:r>
            <a:endParaRPr lang="en-US"/>
          </a:p>
        </p:txBody>
      </p:sp>
      <p:sp>
        <p:nvSpPr>
          <p:cNvPr id="3" name="Table Placeholder 2"/>
          <p:cNvSpPr>
            <a:spLocks noGrp="1"/>
          </p:cNvSpPr>
          <p:nvPr>
            <p:ph type="tbl" idx="1"/>
          </p:nvPr>
        </p:nvSpPr>
        <p:spPr>
          <a:xfrm>
            <a:off x="628650" y="1825625"/>
            <a:ext cx="7886700" cy="4351338"/>
          </a:xfrm>
          <a:prstGeom prst="rect">
            <a:avLst/>
          </a:prstGeom>
        </p:spPr>
        <p:txBody>
          <a:bodyPr/>
          <a:lstStyle/>
          <a:p>
            <a:endParaRPr lang="en-US"/>
          </a:p>
        </p:txBody>
      </p:sp>
    </p:spTree>
    <p:extLst>
      <p:ext uri="{BB962C8B-B14F-4D97-AF65-F5344CB8AC3E}">
        <p14:creationId xmlns:p14="http://schemas.microsoft.com/office/powerpoint/2010/main" val="27986593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Segue">
    <p:spTree>
      <p:nvGrpSpPr>
        <p:cNvPr id="1" name=""/>
        <p:cNvGrpSpPr/>
        <p:nvPr/>
      </p:nvGrpSpPr>
      <p:grpSpPr>
        <a:xfrm>
          <a:off x="0" y="0"/>
          <a:ext cx="0" cy="0"/>
          <a:chOff x="0" y="0"/>
          <a:chExt cx="0" cy="0"/>
        </a:xfrm>
      </p:grpSpPr>
      <p:pic>
        <p:nvPicPr>
          <p:cNvPr id="7" name="Picture 2"/>
          <p:cNvPicPr>
            <a:picLocks noChangeAspect="1" noChangeArrowheads="1"/>
          </p:cNvPicPr>
          <p:nvPr userDrawn="1"/>
        </p:nvPicPr>
        <p:blipFill>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tretch>
            <a:fillRect/>
          </a:stretch>
        </p:blipFill>
        <p:spPr bwMode="gray">
          <a:xfrm>
            <a:off x="1" y="0"/>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hasCustomPrompt="1"/>
          </p:nvPr>
        </p:nvSpPr>
        <p:spPr bwMode="gray">
          <a:xfrm>
            <a:off x="457200" y="2209800"/>
            <a:ext cx="8305800" cy="1217613"/>
          </a:xfrm>
        </p:spPr>
        <p:txBody>
          <a:bodyPr anchor="b" anchorCtr="0">
            <a:normAutofit/>
          </a:bodyPr>
          <a:lstStyle>
            <a:lvl1pPr algn="l">
              <a:lnSpc>
                <a:spcPct val="95000"/>
              </a:lnSpc>
              <a:defRPr sz="3600" b="0" cap="none" baseline="0">
                <a:solidFill>
                  <a:schemeClr val="tx2"/>
                </a:solidFill>
              </a:defRPr>
            </a:lvl1pPr>
          </a:lstStyle>
          <a:p>
            <a:r>
              <a:rPr lang="en-US" dirty="0"/>
              <a:t>Click to Edit Master Segue</a:t>
            </a:r>
          </a:p>
        </p:txBody>
      </p:sp>
      <p:pic>
        <p:nvPicPr>
          <p:cNvPr id="9" name="Picture 3" descr="\\mv-fs\Projects\Polycom\03_Assets\Logos\Horizontal\PNGs\Polycom_RGB_Logo (1).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gray">
          <a:xfrm>
            <a:off x="7310715" y="6311379"/>
            <a:ext cx="1427270" cy="37190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4"/>
          <p:cNvSpPr txBox="1">
            <a:spLocks/>
          </p:cNvSpPr>
          <p:nvPr userDrawn="1"/>
        </p:nvSpPr>
        <p:spPr bwMode="gray">
          <a:xfrm>
            <a:off x="457200" y="6356350"/>
            <a:ext cx="2667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900" baseline="24000" dirty="0">
                <a:solidFill>
                  <a:schemeClr val="bg1"/>
                </a:solidFill>
              </a:rPr>
              <a:t>©</a:t>
            </a:r>
            <a:r>
              <a:rPr lang="en-US" sz="900" dirty="0">
                <a:solidFill>
                  <a:schemeClr val="bg1"/>
                </a:solidFill>
              </a:rPr>
              <a:t> Polycom, Inc. All rights reserved.</a:t>
            </a:r>
          </a:p>
        </p:txBody>
      </p:sp>
    </p:spTree>
    <p:extLst>
      <p:ext uri="{BB962C8B-B14F-4D97-AF65-F5344CB8AC3E}">
        <p14:creationId xmlns:p14="http://schemas.microsoft.com/office/powerpoint/2010/main" val="1241838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pSp>
        <p:nvGrpSpPr>
          <p:cNvPr id="7" name="Group 6"/>
          <p:cNvGrpSpPr/>
          <p:nvPr userDrawn="1"/>
        </p:nvGrpSpPr>
        <p:grpSpPr bwMode="gray">
          <a:xfrm>
            <a:off x="3124200" y="0"/>
            <a:ext cx="6019799" cy="3545522"/>
            <a:chOff x="0" y="-1"/>
            <a:chExt cx="9144000" cy="5385603"/>
          </a:xfrm>
        </p:grpSpPr>
        <p:pic>
          <p:nvPicPr>
            <p:cNvPr id="5" name="Picture 2" descr="C:\Users\rico\Desktop\bug.png"/>
            <p:cNvPicPr>
              <a:picLocks noChangeAspect="1" noChangeArrowheads="1"/>
            </p:cNvPicPr>
            <p:nvPr userDrawn="1"/>
          </p:nvPicPr>
          <p:blipFill rotWithShape="1">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Rectangle 5"/>
            <p:cNvSpPr/>
            <p:nvPr userDrawn="1"/>
          </p:nvSpPr>
          <p:spPr bwMode="gray">
            <a:xfrm>
              <a:off x="0" y="0"/>
              <a:ext cx="9144000" cy="5257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accent3"/>
                </a:solidFill>
              </a:endParaRPr>
            </a:p>
          </p:txBody>
        </p:sp>
      </p:grpSp>
      <p:sp>
        <p:nvSpPr>
          <p:cNvPr id="2" name="Title 1"/>
          <p:cNvSpPr>
            <a:spLocks noGrp="1"/>
          </p:cNvSpPr>
          <p:nvPr>
            <p:ph type="title"/>
          </p:nvPr>
        </p:nvSpPr>
        <p:spPr bwMode="gray"/>
        <p:txBody>
          <a:bodyPr/>
          <a:lstStyle/>
          <a:p>
            <a:r>
              <a:rPr lang="en-US"/>
              <a:t>Click to edit Master title style</a:t>
            </a:r>
          </a:p>
        </p:txBody>
      </p:sp>
      <p:sp>
        <p:nvSpPr>
          <p:cNvPr id="3" name="Content Placeholder 2"/>
          <p:cNvSpPr>
            <a:spLocks noGrp="1"/>
          </p:cNvSpPr>
          <p:nvPr>
            <p:ph idx="1"/>
          </p:nvPr>
        </p:nvSpPr>
        <p:spPr bwMode="gray">
          <a:xfrm>
            <a:off x="457200" y="1428750"/>
            <a:ext cx="8229600" cy="4678363"/>
          </a:xfrm>
        </p:spPr>
        <p:txBody>
          <a:bodyPr>
            <a:normAutofit/>
          </a:bodyPr>
          <a:lstStyle>
            <a:lvl1pPr marL="228600" indent="-228600">
              <a:defRPr>
                <a:solidFill>
                  <a:schemeClr val="bg1"/>
                </a:solidFill>
              </a:defRPr>
            </a:lvl1pPr>
            <a:lvl2pPr>
              <a:defRPr>
                <a:solidFill>
                  <a:schemeClr val="accent5"/>
                </a:solidFill>
              </a:defRPr>
            </a:lvl2pPr>
            <a:lvl3pPr>
              <a:defRPr>
                <a:solidFill>
                  <a:schemeClr val="accent5"/>
                </a:solidFill>
              </a:defRPr>
            </a:lvl3pPr>
            <a:lvl4pPr>
              <a:defRPr>
                <a:solidFill>
                  <a:schemeClr val="accent5"/>
                </a:solidFill>
              </a:defRPr>
            </a:lvl4pPr>
            <a:lvl5pPr>
              <a:defRPr>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3767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grpSp>
        <p:nvGrpSpPr>
          <p:cNvPr id="10" name="Group 9"/>
          <p:cNvGrpSpPr/>
          <p:nvPr userDrawn="1"/>
        </p:nvGrpSpPr>
        <p:grpSpPr bwMode="gray">
          <a:xfrm>
            <a:off x="3124200" y="0"/>
            <a:ext cx="6019799" cy="3545522"/>
            <a:chOff x="0" y="-1"/>
            <a:chExt cx="9144000" cy="5385603"/>
          </a:xfrm>
        </p:grpSpPr>
        <p:pic>
          <p:nvPicPr>
            <p:cNvPr id="11" name="Picture 2" descr="C:\Users\rico\Desktop\bug.png"/>
            <p:cNvPicPr>
              <a:picLocks noChangeAspect="1" noChangeArrowheads="1"/>
            </p:cNvPicPr>
            <p:nvPr userDrawn="1"/>
          </p:nvPicPr>
          <p:blipFill rotWithShape="1">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gray">
            <a:xfrm>
              <a:off x="0" y="0"/>
              <a:ext cx="9144000" cy="5257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accent3"/>
                </a:solidFill>
              </a:endParaRPr>
            </a:p>
          </p:txBody>
        </p:sp>
      </p:grpSp>
      <p:sp>
        <p:nvSpPr>
          <p:cNvPr id="2" name="Title 1"/>
          <p:cNvSpPr>
            <a:spLocks noGrp="1"/>
          </p:cNvSpPr>
          <p:nvPr>
            <p:ph type="title" hasCustomPrompt="1"/>
          </p:nvPr>
        </p:nvSpPr>
        <p:spPr bwMode="gray"/>
        <p:txBody>
          <a:bodyPr/>
          <a:lstStyle>
            <a:lvl1pPr>
              <a:defRPr baseline="0"/>
            </a:lvl1pPr>
          </a:lstStyle>
          <a:p>
            <a:r>
              <a:rPr lang="en-US" dirty="0"/>
              <a:t>Sample Two Column Layout</a:t>
            </a:r>
          </a:p>
        </p:txBody>
      </p:sp>
      <p:sp>
        <p:nvSpPr>
          <p:cNvPr id="3" name="Content Placeholder 2"/>
          <p:cNvSpPr>
            <a:spLocks noGrp="1"/>
          </p:cNvSpPr>
          <p:nvPr>
            <p:ph sz="half" idx="1"/>
          </p:nvPr>
        </p:nvSpPr>
        <p:spPr bwMode="gray">
          <a:xfrm>
            <a:off x="457200" y="1428750"/>
            <a:ext cx="4038600" cy="4343399"/>
          </a:xfrm>
        </p:spPr>
        <p:txBody>
          <a:bodyPr>
            <a:normAutofit/>
          </a:bodyPr>
          <a:lstStyle>
            <a:lvl1pPr marL="228600" indent="-228600">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bwMode="gray">
          <a:xfrm>
            <a:off x="4648200" y="1428750"/>
            <a:ext cx="4038600" cy="4343399"/>
          </a:xfrm>
        </p:spPr>
        <p:txBody>
          <a:bodyPr vert="horz" lIns="91440" tIns="45720" rIns="91440" bIns="45720" rtlCol="0">
            <a:normAutofit/>
          </a:bodyPr>
          <a:lstStyle>
            <a:lvl1pPr>
              <a:defRPr lang="en-US" sz="2400" dirty="0" smtClean="0"/>
            </a:lvl1pPr>
            <a:lvl2pPr>
              <a:defRPr lang="en-US" sz="2000" dirty="0" smtClean="0"/>
            </a:lvl2pPr>
            <a:lvl3pPr>
              <a:defRPr lang="en-US" sz="1800" dirty="0" smtClean="0"/>
            </a:lvl3pPr>
            <a:lvl4pPr>
              <a:defRPr lang="en-US" sz="1600" dirty="0" smtClean="0"/>
            </a:lvl4pPr>
            <a:lvl5pPr>
              <a:defRPr lang="en-US" sz="16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40802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Object">
    <p:spTree>
      <p:nvGrpSpPr>
        <p:cNvPr id="1" name=""/>
        <p:cNvGrpSpPr/>
        <p:nvPr/>
      </p:nvGrpSpPr>
      <p:grpSpPr>
        <a:xfrm>
          <a:off x="0" y="0"/>
          <a:ext cx="0" cy="0"/>
          <a:chOff x="0" y="0"/>
          <a:chExt cx="0" cy="0"/>
        </a:xfrm>
      </p:grpSpPr>
      <p:grpSp>
        <p:nvGrpSpPr>
          <p:cNvPr id="10" name="Group 9"/>
          <p:cNvGrpSpPr/>
          <p:nvPr userDrawn="1"/>
        </p:nvGrpSpPr>
        <p:grpSpPr bwMode="gray">
          <a:xfrm>
            <a:off x="3124200" y="0"/>
            <a:ext cx="6019799" cy="3545522"/>
            <a:chOff x="0" y="-1"/>
            <a:chExt cx="9144000" cy="5385603"/>
          </a:xfrm>
        </p:grpSpPr>
        <p:pic>
          <p:nvPicPr>
            <p:cNvPr id="11" name="Picture 2" descr="C:\Users\rico\Desktop\bug.png"/>
            <p:cNvPicPr>
              <a:picLocks noChangeAspect="1" noChangeArrowheads="1"/>
            </p:cNvPicPr>
            <p:nvPr userDrawn="1"/>
          </p:nvPicPr>
          <p:blipFill rotWithShape="1">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2" name="Rectangle 11"/>
            <p:cNvSpPr/>
            <p:nvPr userDrawn="1"/>
          </p:nvSpPr>
          <p:spPr bwMode="gray">
            <a:xfrm>
              <a:off x="0" y="0"/>
              <a:ext cx="9144000" cy="5257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accent3"/>
                </a:solidFill>
              </a:endParaRPr>
            </a:p>
          </p:txBody>
        </p:sp>
      </p:grpSp>
      <p:sp>
        <p:nvSpPr>
          <p:cNvPr id="2" name="Title 1"/>
          <p:cNvSpPr>
            <a:spLocks noGrp="1"/>
          </p:cNvSpPr>
          <p:nvPr>
            <p:ph type="title" hasCustomPrompt="1"/>
          </p:nvPr>
        </p:nvSpPr>
        <p:spPr bwMode="gray"/>
        <p:txBody>
          <a:bodyPr/>
          <a:lstStyle/>
          <a:p>
            <a:r>
              <a:rPr lang="en-US" dirty="0"/>
              <a:t>Sample Bullet with Photo Layout</a:t>
            </a:r>
          </a:p>
        </p:txBody>
      </p:sp>
      <p:sp>
        <p:nvSpPr>
          <p:cNvPr id="3" name="Content Placeholder 2"/>
          <p:cNvSpPr>
            <a:spLocks noGrp="1"/>
          </p:cNvSpPr>
          <p:nvPr>
            <p:ph sz="half" idx="1"/>
          </p:nvPr>
        </p:nvSpPr>
        <p:spPr bwMode="gray">
          <a:xfrm>
            <a:off x="457200" y="1428750"/>
            <a:ext cx="4038600" cy="4343399"/>
          </a:xfrm>
        </p:spPr>
        <p:txBody>
          <a:bodyPr/>
          <a:lstStyle>
            <a:lvl1pPr marL="228600" indent="-228600">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bwMode="gray">
          <a:xfrm>
            <a:off x="4648200" y="1428750"/>
            <a:ext cx="4038600" cy="4343399"/>
          </a:xfrm>
        </p:spPr>
        <p:txBody>
          <a:bodyPr>
            <a:normAutofit/>
          </a:bodyPr>
          <a:lstStyle>
            <a:lvl1pPr marL="0" indent="0">
              <a:buNone/>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p:txBody>
      </p:sp>
    </p:spTree>
    <p:extLst>
      <p:ext uri="{BB962C8B-B14F-4D97-AF65-F5344CB8AC3E}">
        <p14:creationId xmlns:p14="http://schemas.microsoft.com/office/powerpoint/2010/main" val="3302860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1" y="0"/>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bwMode="gray">
          <a:xfrm>
            <a:off x="685800" y="2682875"/>
            <a:ext cx="7772400" cy="1217613"/>
          </a:xfrm>
        </p:spPr>
        <p:txBody>
          <a:bodyPr anchor="b" anchorCtr="0">
            <a:noAutofit/>
          </a:bodyPr>
          <a:lstStyle>
            <a:lvl1pPr algn="l">
              <a:lnSpc>
                <a:spcPct val="95000"/>
              </a:lnSpc>
              <a:defRPr sz="3200" b="0" cap="none" baseline="0">
                <a:solidFill>
                  <a:schemeClr val="tx2"/>
                </a:solidFill>
              </a:defRPr>
            </a:lvl1pPr>
          </a:lstStyle>
          <a:p>
            <a:r>
              <a:rPr lang="en-US" dirty="0"/>
              <a:t>Click to Enter Quote</a:t>
            </a:r>
          </a:p>
        </p:txBody>
      </p:sp>
      <p:sp>
        <p:nvSpPr>
          <p:cNvPr id="3" name="Text Placeholder 2"/>
          <p:cNvSpPr>
            <a:spLocks noGrp="1"/>
          </p:cNvSpPr>
          <p:nvPr>
            <p:ph type="body" idx="1" hasCustomPrompt="1"/>
          </p:nvPr>
        </p:nvSpPr>
        <p:spPr bwMode="gray">
          <a:xfrm>
            <a:off x="685800" y="4114800"/>
            <a:ext cx="7772400" cy="552451"/>
          </a:xfrm>
        </p:spPr>
        <p:txBody>
          <a:bodyPr anchor="t">
            <a:noAutofit/>
          </a:bodyPr>
          <a:lstStyle>
            <a:lvl1pPr marL="0" indent="0">
              <a:buNone/>
              <a:defRPr sz="1800">
                <a:solidFill>
                  <a:schemeClr val="bg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Enter Quote Source</a:t>
            </a:r>
          </a:p>
        </p:txBody>
      </p:sp>
      <p:pic>
        <p:nvPicPr>
          <p:cNvPr id="11" name="Picture 3" descr="\\mv-fs\Projects\Polycom\03_Assets\Logos\Horizontal\PNGs\Polycom_RGB_Logo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7310715" y="6311379"/>
            <a:ext cx="1427270" cy="371905"/>
          </a:xfrm>
          <a:prstGeom prst="rect">
            <a:avLst/>
          </a:prstGeom>
          <a:noFill/>
          <a:extLst>
            <a:ext uri="{909E8E84-426E-40DD-AFC4-6F175D3DCCD1}">
              <a14:hiddenFill xmlns:a14="http://schemas.microsoft.com/office/drawing/2010/main">
                <a:solidFill>
                  <a:srgbClr val="FFFFFF"/>
                </a:solidFill>
              </a14:hiddenFill>
            </a:ext>
          </a:extLst>
        </p:spPr>
      </p:pic>
      <p:sp>
        <p:nvSpPr>
          <p:cNvPr id="10" name="Date Placeholder 4"/>
          <p:cNvSpPr txBox="1">
            <a:spLocks/>
          </p:cNvSpPr>
          <p:nvPr userDrawn="1"/>
        </p:nvSpPr>
        <p:spPr bwMode="gray">
          <a:xfrm>
            <a:off x="457200" y="6356350"/>
            <a:ext cx="2667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900" baseline="24000" dirty="0">
                <a:solidFill>
                  <a:schemeClr val="bg1"/>
                </a:solidFill>
              </a:rPr>
              <a:t>©</a:t>
            </a:r>
            <a:r>
              <a:rPr lang="en-US" sz="900" dirty="0">
                <a:solidFill>
                  <a:schemeClr val="bg1"/>
                </a:solidFill>
              </a:rPr>
              <a:t> Polycom, Inc. All rights reserved.</a:t>
            </a:r>
          </a:p>
        </p:txBody>
      </p:sp>
      <p:sp>
        <p:nvSpPr>
          <p:cNvPr id="12" name="Slide Number Placeholder 6"/>
          <p:cNvSpPr txBox="1">
            <a:spLocks/>
          </p:cNvSpPr>
          <p:nvPr userDrawn="1"/>
        </p:nvSpPr>
        <p:spPr bwMode="gray">
          <a:xfrm>
            <a:off x="4381500" y="6356350"/>
            <a:ext cx="381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AC00AD89-014A-4F2B-B9D8-8C5AD66C5932}" type="slidenum">
              <a:rPr lang="en-US" sz="900" smtClean="0">
                <a:solidFill>
                  <a:schemeClr val="bg1"/>
                </a:solidFill>
              </a:rPr>
              <a:pPr algn="ctr">
                <a:defRPr/>
              </a:pPr>
              <a:t>‹#›</a:t>
            </a:fld>
            <a:endParaRPr lang="en-US" sz="900" dirty="0">
              <a:solidFill>
                <a:schemeClr val="bg1"/>
              </a:solidFill>
            </a:endParaRPr>
          </a:p>
        </p:txBody>
      </p:sp>
    </p:spTree>
    <p:extLst>
      <p:ext uri="{BB962C8B-B14F-4D97-AF65-F5344CB8AC3E}">
        <p14:creationId xmlns:p14="http://schemas.microsoft.com/office/powerpoint/2010/main" val="179829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gray">
          <a:xfrm>
            <a:off x="1" y="0"/>
            <a:ext cx="9143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bwMode="gray">
          <a:xfrm>
            <a:off x="685800" y="2682875"/>
            <a:ext cx="7772400" cy="1217613"/>
          </a:xfrm>
        </p:spPr>
        <p:txBody>
          <a:bodyPr anchor="b" anchorCtr="0">
            <a:noAutofit/>
          </a:bodyPr>
          <a:lstStyle>
            <a:lvl1pPr algn="l">
              <a:lnSpc>
                <a:spcPct val="95000"/>
              </a:lnSpc>
              <a:defRPr sz="4800" b="0" cap="none" baseline="0">
                <a:solidFill>
                  <a:schemeClr val="tx2"/>
                </a:solidFill>
              </a:defRPr>
            </a:lvl1pPr>
          </a:lstStyle>
          <a:p>
            <a:r>
              <a:rPr lang="en-US" dirty="0"/>
              <a:t>Thank You Slide</a:t>
            </a:r>
          </a:p>
        </p:txBody>
      </p:sp>
      <p:sp>
        <p:nvSpPr>
          <p:cNvPr id="7" name="Date Placeholder 4"/>
          <p:cNvSpPr txBox="1">
            <a:spLocks/>
          </p:cNvSpPr>
          <p:nvPr userDrawn="1"/>
        </p:nvSpPr>
        <p:spPr bwMode="gray">
          <a:xfrm>
            <a:off x="457200" y="6356350"/>
            <a:ext cx="2667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900" baseline="24000" dirty="0">
                <a:solidFill>
                  <a:schemeClr val="bg1"/>
                </a:solidFill>
              </a:rPr>
              <a:t>©</a:t>
            </a:r>
            <a:r>
              <a:rPr lang="en-US" sz="900" dirty="0">
                <a:solidFill>
                  <a:schemeClr val="bg1"/>
                </a:solidFill>
              </a:rPr>
              <a:t> Polycom, Inc. All rights reserved.</a:t>
            </a:r>
          </a:p>
        </p:txBody>
      </p:sp>
      <p:pic>
        <p:nvPicPr>
          <p:cNvPr id="8" name="Picture 3" descr="\\mv-fs\Projects\Polycom\03_Assets\Logos\Horizontal\PNGs\Polycom_RGB_Logo (1).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gray">
          <a:xfrm>
            <a:off x="7310715" y="6311379"/>
            <a:ext cx="1427270" cy="37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0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FFFFFF"/>
        </a:solidFill>
        <a:effectLst/>
      </p:bgPr>
    </p:bg>
    <p:spTree>
      <p:nvGrpSpPr>
        <p:cNvPr id="1" name=""/>
        <p:cNvGrpSpPr/>
        <p:nvPr/>
      </p:nvGrpSpPr>
      <p:grpSpPr>
        <a:xfrm>
          <a:off x="0" y="0"/>
          <a:ext cx="0" cy="0"/>
          <a:chOff x="0" y="0"/>
          <a:chExt cx="0" cy="0"/>
        </a:xfrm>
      </p:grpSpPr>
      <p:grpSp>
        <p:nvGrpSpPr>
          <p:cNvPr id="8" name="Group 7"/>
          <p:cNvGrpSpPr/>
          <p:nvPr userDrawn="1"/>
        </p:nvGrpSpPr>
        <p:grpSpPr bwMode="gray">
          <a:xfrm>
            <a:off x="3124200" y="0"/>
            <a:ext cx="6019799" cy="3545522"/>
            <a:chOff x="0" y="-1"/>
            <a:chExt cx="9144000" cy="5385603"/>
          </a:xfrm>
        </p:grpSpPr>
        <p:pic>
          <p:nvPicPr>
            <p:cNvPr id="9" name="Picture 2" descr="C:\Users\rico\Desktop\bug.png"/>
            <p:cNvPicPr>
              <a:picLocks noChangeAspect="1" noChangeArrowheads="1"/>
            </p:cNvPicPr>
            <p:nvPr userDrawn="1"/>
          </p:nvPicPr>
          <p:blipFill rotWithShape="1">
            <a:blip r:embed="rId2" cstate="print">
              <a:duotone>
                <a:schemeClr val="accent4">
                  <a:shade val="45000"/>
                  <a:satMod val="135000"/>
                </a:schemeClr>
                <a:prstClr val="white"/>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36291" r="45972"/>
            <a:stretch/>
          </p:blipFill>
          <p:spPr bwMode="gray">
            <a:xfrm>
              <a:off x="3054333" y="-1"/>
              <a:ext cx="6089667" cy="53856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0" name="Rectangle 9"/>
            <p:cNvSpPr/>
            <p:nvPr userDrawn="1"/>
          </p:nvSpPr>
          <p:spPr bwMode="gray">
            <a:xfrm>
              <a:off x="0" y="0"/>
              <a:ext cx="9144000" cy="5257800"/>
            </a:xfrm>
            <a:prstGeom prst="rect">
              <a:avLst/>
            </a:pr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err="1">
                <a:solidFill>
                  <a:schemeClr val="accent3"/>
                </a:solidFill>
              </a:endParaRPr>
            </a:p>
          </p:txBody>
        </p:sp>
      </p:grpSp>
      <p:sp>
        <p:nvSpPr>
          <p:cNvPr id="2" name="Title 1"/>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1529427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White_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gray"/>
        <p:txBody>
          <a:bodyPr/>
          <a:lstStyle/>
          <a:p>
            <a:r>
              <a:rPr lang="en-US"/>
              <a:t>Click to edit Master title style</a:t>
            </a:r>
          </a:p>
        </p:txBody>
      </p:sp>
    </p:spTree>
    <p:extLst>
      <p:ext uri="{BB962C8B-B14F-4D97-AF65-F5344CB8AC3E}">
        <p14:creationId xmlns:p14="http://schemas.microsoft.com/office/powerpoint/2010/main" val="834073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gray">
          <a:xfrm>
            <a:off x="457200" y="533400"/>
            <a:ext cx="8229600" cy="639762"/>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bwMode="gray">
          <a:xfrm>
            <a:off x="457200" y="1428750"/>
            <a:ext cx="8229600" cy="46783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Date Placeholder 4"/>
          <p:cNvSpPr txBox="1">
            <a:spLocks/>
          </p:cNvSpPr>
          <p:nvPr/>
        </p:nvSpPr>
        <p:spPr bwMode="gray">
          <a:xfrm>
            <a:off x="457200" y="6356350"/>
            <a:ext cx="2667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a:r>
              <a:rPr lang="en-US" sz="900" baseline="24000" dirty="0">
                <a:solidFill>
                  <a:schemeClr val="bg1"/>
                </a:solidFill>
              </a:rPr>
              <a:t>©</a:t>
            </a:r>
            <a:r>
              <a:rPr lang="en-US" sz="900" dirty="0">
                <a:solidFill>
                  <a:schemeClr val="bg1"/>
                </a:solidFill>
              </a:rPr>
              <a:t> Polycom, Inc. All rights reserved.</a:t>
            </a:r>
          </a:p>
        </p:txBody>
      </p:sp>
      <p:sp>
        <p:nvSpPr>
          <p:cNvPr id="7" name="Slide Number Placeholder 6"/>
          <p:cNvSpPr txBox="1">
            <a:spLocks/>
          </p:cNvSpPr>
          <p:nvPr/>
        </p:nvSpPr>
        <p:spPr bwMode="gray">
          <a:xfrm>
            <a:off x="4381500" y="6356350"/>
            <a:ext cx="381000" cy="365125"/>
          </a:xfrm>
          <a:prstGeom prst="rect">
            <a:avLst/>
          </a:prstGeom>
        </p:spPr>
        <p:txBody>
          <a:bodyPr anchor="b"/>
          <a:lstStyle>
            <a:defPPr>
              <a:defRPr lang="en-US"/>
            </a:defPPr>
            <a:lvl1pPr marL="0" algn="l" defTabSz="914400" rtl="0" eaLnBrk="1" latinLnBrk="0" hangingPunct="1">
              <a:defRPr sz="1100" kern="1200">
                <a:solidFill>
                  <a:schemeClr val="bg1"/>
                </a:solidFill>
                <a:latin typeface="Arial" pitchFamily="34" charset="0"/>
                <a:ea typeface="+mn-ea"/>
                <a:cs typeface="Arial"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fld id="{AC00AD89-014A-4F2B-B9D8-8C5AD66C5932}" type="slidenum">
              <a:rPr lang="en-US" sz="900" smtClean="0">
                <a:solidFill>
                  <a:schemeClr val="bg1"/>
                </a:solidFill>
              </a:rPr>
              <a:pPr algn="ctr">
                <a:defRPr/>
              </a:pPr>
              <a:t>‹#›</a:t>
            </a:fld>
            <a:endParaRPr lang="en-US" sz="900" dirty="0">
              <a:solidFill>
                <a:schemeClr val="bg1"/>
              </a:solidFill>
            </a:endParaRPr>
          </a:p>
        </p:txBody>
      </p:sp>
      <p:pic>
        <p:nvPicPr>
          <p:cNvPr id="8" name="Picture 3" descr="\\mv-fs\Projects\Polycom\03_Assets\Logos\Horizontal\PNGs\Polycom_RGB_Logo (1).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gray">
          <a:xfrm>
            <a:off x="7310715" y="6311379"/>
            <a:ext cx="1427270" cy="371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315133"/>
      </p:ext>
    </p:extLst>
  </p:cSld>
  <p:clrMap bg1="lt1" tx1="dk1" bg2="lt2" tx2="dk2" accent1="accent1" accent2="accent2" accent3="accent3" accent4="accent4" accent5="accent5" accent6="accent6" hlink="hlink" folHlink="folHlink"/>
  <p:sldLayoutIdLst>
    <p:sldLayoutId id="2147484022" r:id="rId1"/>
    <p:sldLayoutId id="2147484025" r:id="rId2"/>
    <p:sldLayoutId id="2147484026" r:id="rId3"/>
    <p:sldLayoutId id="2147484031" r:id="rId4"/>
    <p:sldLayoutId id="2147484027" r:id="rId5"/>
    <p:sldLayoutId id="2147484032" r:id="rId6"/>
    <p:sldLayoutId id="2147484033" r:id="rId7"/>
    <p:sldLayoutId id="2147484028" r:id="rId8"/>
    <p:sldLayoutId id="2147484035" r:id="rId9"/>
    <p:sldLayoutId id="2147484029" r:id="rId10"/>
    <p:sldLayoutId id="2147484034" r:id="rId11"/>
    <p:sldLayoutId id="2147484036" r:id="rId12"/>
    <p:sldLayoutId id="2147484037" r:id="rId13"/>
    <p:sldLayoutId id="2147484038" r:id="rId14"/>
  </p:sldLayoutIdLst>
  <p:txStyles>
    <p:titleStyle>
      <a:lvl1pPr algn="l" defTabSz="914400" rtl="0" eaLnBrk="1" latinLnBrk="0" hangingPunct="1">
        <a:lnSpc>
          <a:spcPct val="90000"/>
        </a:lnSpc>
        <a:spcBef>
          <a:spcPct val="0"/>
        </a:spcBef>
        <a:buNone/>
        <a:defRPr sz="3200" kern="1200">
          <a:solidFill>
            <a:schemeClr val="tx2"/>
          </a:solidFill>
          <a:latin typeface="Arial" pitchFamily="34" charset="0"/>
          <a:ea typeface="+mj-ea"/>
          <a:cs typeface="Arial" pitchFamily="34" charset="0"/>
        </a:defRPr>
      </a:lvl1pPr>
    </p:titleStyle>
    <p:bodyStyle>
      <a:lvl1pPr marL="228600" indent="-228600" algn="l" defTabSz="914400" rtl="0" eaLnBrk="1" latinLnBrk="0" hangingPunct="1">
        <a:lnSpc>
          <a:spcPct val="90000"/>
        </a:lnSpc>
        <a:spcBef>
          <a:spcPts val="1200"/>
        </a:spcBef>
        <a:buClr>
          <a:schemeClr val="tx2"/>
        </a:buClr>
        <a:buFont typeface="Arial" pitchFamily="34" charset="0"/>
        <a:buChar char="•"/>
        <a:defRPr sz="2400" kern="1200">
          <a:solidFill>
            <a:schemeClr val="bg1"/>
          </a:solidFill>
          <a:latin typeface="Arial" pitchFamily="34" charset="0"/>
          <a:ea typeface="+mn-ea"/>
          <a:cs typeface="Arial" pitchFamily="34" charset="0"/>
        </a:defRPr>
      </a:lvl1pPr>
      <a:lvl2pPr marL="533400" indent="-285750" algn="l" defTabSz="914400" rtl="0" eaLnBrk="1" latinLnBrk="0" hangingPunct="1">
        <a:lnSpc>
          <a:spcPct val="90000"/>
        </a:lnSpc>
        <a:spcBef>
          <a:spcPts val="600"/>
        </a:spcBef>
        <a:buClr>
          <a:schemeClr val="tx2"/>
        </a:buClr>
        <a:buFont typeface="Arial" pitchFamily="34" charset="0"/>
        <a:buChar char="−"/>
        <a:defRPr sz="2000" kern="1200">
          <a:solidFill>
            <a:schemeClr val="accent5"/>
          </a:solidFill>
          <a:latin typeface="Arial" pitchFamily="34" charset="0"/>
          <a:ea typeface="+mn-ea"/>
          <a:cs typeface="Arial" pitchFamily="34" charset="0"/>
        </a:defRPr>
      </a:lvl2pPr>
      <a:lvl3pPr marL="857250" indent="-285750" algn="l" defTabSz="914400" rtl="0" eaLnBrk="1" latinLnBrk="0" hangingPunct="1">
        <a:lnSpc>
          <a:spcPct val="90000"/>
        </a:lnSpc>
        <a:spcBef>
          <a:spcPts val="600"/>
        </a:spcBef>
        <a:buClr>
          <a:schemeClr val="tx2"/>
        </a:buClr>
        <a:buFont typeface="Arial" pitchFamily="34" charset="0"/>
        <a:buChar char="−"/>
        <a:defRPr sz="1800" kern="1200">
          <a:solidFill>
            <a:schemeClr val="accent5"/>
          </a:solidFill>
          <a:latin typeface="Arial" pitchFamily="34" charset="0"/>
          <a:ea typeface="+mn-ea"/>
          <a:cs typeface="Arial" pitchFamily="34" charset="0"/>
        </a:defRPr>
      </a:lvl3pPr>
      <a:lvl4pPr marL="10858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4pPr>
      <a:lvl5pPr marL="1314450" indent="-228600" algn="l" defTabSz="914400"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4.png"/><Relationship Id="rId1" Type="http://schemas.openxmlformats.org/officeDocument/2006/relationships/slideLayout" Target="../slideLayouts/slideLayout14.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bwMode="gray">
          <a:xfrm>
            <a:off x="457200" y="2353468"/>
            <a:ext cx="6477000" cy="1217613"/>
          </a:xfrm>
        </p:spPr>
        <p:txBody>
          <a:bodyPr>
            <a:normAutofit/>
          </a:bodyPr>
          <a:lstStyle/>
          <a:p>
            <a:r>
              <a:rPr lang="en-US" dirty="0"/>
              <a:t>Introduction of </a:t>
            </a:r>
            <a:br>
              <a:rPr lang="en-US" dirty="0"/>
            </a:br>
            <a:r>
              <a:rPr lang="en-US" dirty="0"/>
              <a:t>		Media Processing</a:t>
            </a:r>
          </a:p>
        </p:txBody>
      </p:sp>
      <p:sp>
        <p:nvSpPr>
          <p:cNvPr id="8" name="Text Placeholder 7"/>
          <p:cNvSpPr>
            <a:spLocks noGrp="1"/>
          </p:cNvSpPr>
          <p:nvPr>
            <p:ph type="body" idx="1"/>
          </p:nvPr>
        </p:nvSpPr>
        <p:spPr bwMode="gray">
          <a:xfrm>
            <a:off x="457200" y="5038723"/>
            <a:ext cx="7772400" cy="1057277"/>
          </a:xfrm>
        </p:spPr>
        <p:txBody>
          <a:bodyPr>
            <a:normAutofit/>
          </a:bodyPr>
          <a:lstStyle/>
          <a:p>
            <a:r>
              <a:rPr lang="en-US" dirty="0"/>
              <a:t>    Zheng Andy</a:t>
            </a:r>
          </a:p>
          <a:p>
            <a:r>
              <a:rPr lang="en-US" dirty="0"/>
              <a:t>     Aug-24-2017</a:t>
            </a:r>
          </a:p>
        </p:txBody>
      </p:sp>
    </p:spTree>
    <p:extLst>
      <p:ext uri="{BB962C8B-B14F-4D97-AF65-F5344CB8AC3E}">
        <p14:creationId xmlns:p14="http://schemas.microsoft.com/office/powerpoint/2010/main" val="1811126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p:cNvSpPr>
            <a:spLocks noGrp="1" noChangeArrowheads="1"/>
          </p:cNvSpPr>
          <p:nvPr>
            <p:ph type="title"/>
          </p:nvPr>
        </p:nvSpPr>
        <p:spPr/>
        <p:txBody>
          <a:bodyPr/>
          <a:lstStyle/>
          <a:p>
            <a:r>
              <a:rPr lang="zh-CN" altLang="en-US">
                <a:ea typeface="宋体" panose="02010600030101010101" pitchFamily="2" charset="-122"/>
              </a:rPr>
              <a:t>颜色的定义</a:t>
            </a:r>
            <a:endParaRPr lang="en-US" altLang="zh-CN">
              <a:ea typeface="宋体" panose="02010600030101010101" pitchFamily="2" charset="-122"/>
            </a:endParaRPr>
          </a:p>
        </p:txBody>
      </p:sp>
      <p:sp>
        <p:nvSpPr>
          <p:cNvPr id="233475" name="Rectangle 3"/>
          <p:cNvSpPr>
            <a:spLocks noGrp="1" noChangeArrowheads="1"/>
          </p:cNvSpPr>
          <p:nvPr>
            <p:ph type="body" sz="half" idx="1"/>
          </p:nvPr>
        </p:nvSpPr>
        <p:spPr bwMode="auto">
          <a:xfrm>
            <a:off x="2268538" y="1628775"/>
            <a:ext cx="6121400" cy="43100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buFontTx/>
              <a:buNone/>
            </a:pPr>
            <a:r>
              <a:rPr lang="zh-CN" altLang="en-US" sz="2000">
                <a:ea typeface="宋体" panose="02010600030101010101" pitchFamily="2" charset="-122"/>
              </a:rPr>
              <a:t>	颜色是视觉系统对可见光的感知结果。研究表明，人的视网膜有</a:t>
            </a:r>
            <a:r>
              <a:rPr lang="en-US" altLang="zh-CN" sz="2000">
                <a:ea typeface="宋体" panose="02010600030101010101" pitchFamily="2" charset="-122"/>
              </a:rPr>
              <a:t>500</a:t>
            </a:r>
            <a:r>
              <a:rPr lang="zh-CN" altLang="en-US" sz="2000">
                <a:ea typeface="宋体" panose="02010600030101010101" pitchFamily="2" charset="-122"/>
              </a:rPr>
              <a:t>万个对红、绿、蓝颜色敏感程度不同的三种锥体细胞以及</a:t>
            </a:r>
            <a:r>
              <a:rPr lang="en-US" altLang="zh-CN" sz="2000">
                <a:ea typeface="宋体" panose="02010600030101010101" pitchFamily="2" charset="-122"/>
              </a:rPr>
              <a:t>1</a:t>
            </a:r>
            <a:r>
              <a:rPr lang="zh-CN" altLang="en-US" sz="2000">
                <a:ea typeface="宋体" panose="02010600030101010101" pitchFamily="2" charset="-122"/>
              </a:rPr>
              <a:t>亿个感受单色对比度和明暗的棒状细胞。红、绿和蓝三种锥体细胞对不同频率的光的感知程度不同，对不同亮度的感知程度也不同。自然界中的任何一种颜色都可以由</a:t>
            </a:r>
            <a:r>
              <a:rPr lang="en-US" altLang="zh-CN" sz="2000">
                <a:ea typeface="宋体" panose="02010600030101010101" pitchFamily="2" charset="-122"/>
              </a:rPr>
              <a:t>R</a:t>
            </a:r>
            <a:r>
              <a:rPr lang="zh-CN" altLang="en-US" sz="2000">
                <a:ea typeface="宋体" panose="02010600030101010101" pitchFamily="2" charset="-122"/>
              </a:rPr>
              <a:t>，</a:t>
            </a:r>
            <a:r>
              <a:rPr lang="en-US" altLang="zh-CN" sz="2000">
                <a:ea typeface="宋体" panose="02010600030101010101" pitchFamily="2" charset="-122"/>
              </a:rPr>
              <a:t>G</a:t>
            </a:r>
            <a:r>
              <a:rPr lang="zh-CN" altLang="en-US" sz="2000">
                <a:ea typeface="宋体" panose="02010600030101010101" pitchFamily="2" charset="-122"/>
              </a:rPr>
              <a:t>，</a:t>
            </a:r>
            <a:r>
              <a:rPr lang="en-US" altLang="zh-CN" sz="2000">
                <a:ea typeface="宋体" panose="02010600030101010101" pitchFamily="2" charset="-122"/>
              </a:rPr>
              <a:t>B </a:t>
            </a:r>
            <a:r>
              <a:rPr lang="zh-CN" altLang="en-US" sz="2000">
                <a:ea typeface="宋体" panose="02010600030101010101" pitchFamily="2" charset="-122"/>
              </a:rPr>
              <a:t>这</a:t>
            </a:r>
            <a:r>
              <a:rPr lang="en-US" altLang="zh-CN" sz="2000">
                <a:ea typeface="宋体" panose="02010600030101010101" pitchFamily="2" charset="-122"/>
              </a:rPr>
              <a:t>3 </a:t>
            </a:r>
            <a:r>
              <a:rPr lang="zh-CN" altLang="en-US" sz="2000">
                <a:ea typeface="宋体" panose="02010600030101010101" pitchFamily="2" charset="-122"/>
              </a:rPr>
              <a:t>种颜色值之和来确定，以这三种颜色为基色构成一个</a:t>
            </a:r>
            <a:r>
              <a:rPr lang="en-US" altLang="zh-CN" sz="2000">
                <a:ea typeface="宋体" panose="02010600030101010101" pitchFamily="2" charset="-122"/>
              </a:rPr>
              <a:t>RGB </a:t>
            </a:r>
            <a:r>
              <a:rPr lang="zh-CN" altLang="en-US" sz="2000">
                <a:ea typeface="宋体" panose="02010600030101010101" pitchFamily="2" charset="-122"/>
              </a:rPr>
              <a:t>颜色空间。</a:t>
            </a:r>
          </a:p>
          <a:p>
            <a:pPr>
              <a:lnSpc>
                <a:spcPct val="80000"/>
              </a:lnSpc>
              <a:buFontTx/>
              <a:buNone/>
            </a:pPr>
            <a:endParaRPr lang="zh-CN" altLang="en-US" sz="2000">
              <a:ea typeface="宋体" panose="02010600030101010101" pitchFamily="2" charset="-122"/>
            </a:endParaRPr>
          </a:p>
          <a:p>
            <a:pPr>
              <a:lnSpc>
                <a:spcPct val="80000"/>
              </a:lnSpc>
              <a:buFontTx/>
              <a:buNone/>
            </a:pPr>
            <a:r>
              <a:rPr lang="zh-CN" altLang="en-US" sz="2000">
                <a:ea typeface="宋体" panose="02010600030101010101" pitchFamily="2" charset="-122"/>
              </a:rPr>
              <a:t>	颜色＝</a:t>
            </a:r>
            <a:r>
              <a:rPr lang="en-US" altLang="zh-CN" sz="2000">
                <a:ea typeface="宋体" panose="02010600030101010101" pitchFamily="2" charset="-122"/>
              </a:rPr>
              <a:t>R(</a:t>
            </a:r>
            <a:r>
              <a:rPr lang="zh-CN" altLang="en-US" sz="2000">
                <a:ea typeface="宋体" panose="02010600030101010101" pitchFamily="2" charset="-122"/>
              </a:rPr>
              <a:t>红色的百分比</a:t>
            </a:r>
            <a:r>
              <a:rPr lang="en-US" altLang="zh-CN" sz="2000">
                <a:ea typeface="宋体" panose="02010600030101010101" pitchFamily="2" charset="-122"/>
              </a:rPr>
              <a:t>)</a:t>
            </a:r>
            <a:r>
              <a:rPr lang="zh-CN" altLang="en-US" sz="2000">
                <a:ea typeface="宋体" panose="02010600030101010101" pitchFamily="2" charset="-122"/>
              </a:rPr>
              <a:t>＋</a:t>
            </a:r>
            <a:r>
              <a:rPr lang="en-US" altLang="zh-CN" sz="2000">
                <a:ea typeface="宋体" panose="02010600030101010101" pitchFamily="2" charset="-122"/>
              </a:rPr>
              <a:t>G(</a:t>
            </a:r>
            <a:r>
              <a:rPr lang="zh-CN" altLang="en-US" sz="2000">
                <a:ea typeface="宋体" panose="02010600030101010101" pitchFamily="2" charset="-122"/>
              </a:rPr>
              <a:t>绿色的百分比</a:t>
            </a:r>
            <a:r>
              <a:rPr lang="en-US" altLang="zh-CN" sz="2000">
                <a:ea typeface="宋体" panose="02010600030101010101" pitchFamily="2" charset="-122"/>
              </a:rPr>
              <a:t>)</a:t>
            </a:r>
            <a:r>
              <a:rPr lang="zh-CN" altLang="en-US" sz="2000">
                <a:ea typeface="宋体" panose="02010600030101010101" pitchFamily="2" charset="-122"/>
              </a:rPr>
              <a:t>＋</a:t>
            </a:r>
            <a:r>
              <a:rPr lang="en-US" altLang="zh-CN" sz="2000">
                <a:ea typeface="宋体" panose="02010600030101010101" pitchFamily="2" charset="-122"/>
              </a:rPr>
              <a:t>B(</a:t>
            </a:r>
            <a:r>
              <a:rPr lang="zh-CN" altLang="en-US" sz="2000">
                <a:ea typeface="宋体" panose="02010600030101010101" pitchFamily="2" charset="-122"/>
              </a:rPr>
              <a:t>蓝色的百分比</a:t>
            </a:r>
            <a:r>
              <a:rPr lang="en-US" altLang="zh-CN" sz="2000">
                <a:ea typeface="宋体" panose="02010600030101010101" pitchFamily="2" charset="-122"/>
              </a:rPr>
              <a:t>)</a:t>
            </a:r>
            <a:r>
              <a:rPr lang="zh-CN" altLang="en-US" sz="2000">
                <a:ea typeface="宋体" panose="02010600030101010101" pitchFamily="2" charset="-122"/>
              </a:rPr>
              <a:t>，只要其中一种不是由其它两种颜色生成，可以选择不同的三基色构造不同的颜色空间。</a:t>
            </a:r>
            <a:endParaRPr lang="en-US" altLang="zh-CN" sz="2000">
              <a:ea typeface="宋体" panose="02010600030101010101" pitchFamily="2" charset="-122"/>
            </a:endParaRPr>
          </a:p>
        </p:txBody>
      </p:sp>
      <p:pic>
        <p:nvPicPr>
          <p:cNvPr id="233479" name="Picture 7" descr="20080229_333049_image006_335879_30003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3698875"/>
            <a:ext cx="1511300" cy="1458913"/>
          </a:xfrm>
          <a:prstGeom prst="rect">
            <a:avLst/>
          </a:prstGeom>
          <a:noFill/>
          <a:extLst>
            <a:ext uri="{909E8E84-426E-40DD-AFC4-6F175D3DCCD1}">
              <a14:hiddenFill xmlns:a14="http://schemas.microsoft.com/office/drawing/2010/main">
                <a:solidFill>
                  <a:srgbClr val="FFFFFF"/>
                </a:solidFill>
              </a14:hiddenFill>
            </a:ext>
          </a:extLst>
        </p:spPr>
      </p:pic>
      <p:pic>
        <p:nvPicPr>
          <p:cNvPr id="233478" name="Picture 6" descr="20080229_333048_image005_335879_30003_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213" y="1628775"/>
            <a:ext cx="1549400" cy="1584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95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p:cNvSpPr>
            <a:spLocks noGrp="1" noChangeArrowheads="1"/>
          </p:cNvSpPr>
          <p:nvPr>
            <p:ph type="title"/>
          </p:nvPr>
        </p:nvSpPr>
        <p:spPr/>
        <p:txBody>
          <a:bodyPr/>
          <a:lstStyle/>
          <a:p>
            <a:r>
              <a:rPr lang="zh-CN" altLang="en-US">
                <a:ea typeface="宋体" panose="02010600030101010101" pitchFamily="2" charset="-122"/>
              </a:rPr>
              <a:t>颜色的度量</a:t>
            </a:r>
          </a:p>
        </p:txBody>
      </p:sp>
      <p:sp>
        <p:nvSpPr>
          <p:cNvPr id="235523" name="Rectangle 3"/>
          <p:cNvSpPr>
            <a:spLocks noGrp="1" noChangeArrowheads="1"/>
          </p:cNvSpPr>
          <p:nvPr>
            <p:ph type="body" idx="1"/>
          </p:nvPr>
        </p:nvSpPr>
        <p:spPr bwMode="auto">
          <a:xfrm>
            <a:off x="457200" y="1600200"/>
            <a:ext cx="8229600" cy="4781550"/>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a:lnSpc>
                <a:spcPct val="90000"/>
              </a:lnSpc>
              <a:buFontTx/>
              <a:buNone/>
            </a:pPr>
            <a:r>
              <a:rPr lang="zh-CN" altLang="en-US" sz="1800">
                <a:latin typeface="宋体" panose="02010600030101010101" pitchFamily="2" charset="-122"/>
                <a:ea typeface="宋体" panose="02010600030101010101" pitchFamily="2" charset="-122"/>
              </a:rPr>
              <a:t>	</a:t>
            </a:r>
            <a:r>
              <a:rPr lang="zh-CN" altLang="en-US" sz="2000">
                <a:latin typeface="宋体" panose="02010600030101010101" pitchFamily="2" charset="-122"/>
                <a:ea typeface="宋体" panose="02010600030101010101" pitchFamily="2" charset="-122"/>
              </a:rPr>
              <a:t>图像的数字化首选要考虑到如何用数字来描述颜色。国际照明委员会</a:t>
            </a:r>
            <a:r>
              <a:rPr lang="en-US" altLang="zh-CN" sz="2000">
                <a:latin typeface="宋体" panose="02010600030101010101" pitchFamily="2" charset="-122"/>
                <a:ea typeface="宋体" panose="02010600030101010101" pitchFamily="2" charset="-122"/>
              </a:rPr>
              <a:t>CIE</a:t>
            </a:r>
            <a:r>
              <a:rPr lang="zh-CN" altLang="en-US" sz="2000">
                <a:latin typeface="宋体" panose="02010600030101010101" pitchFamily="2" charset="-122"/>
                <a:ea typeface="宋体" panose="02010600030101010101" pitchFamily="2" charset="-122"/>
              </a:rPr>
              <a:t>对颜色的描述作了一个通用的定义，用颜色的三个特性来区分颜色，它们是颜色所固有的并且是截然不同的特性。</a:t>
            </a:r>
            <a:br>
              <a:rPr lang="zh-CN" altLang="en-US" sz="2000">
                <a:latin typeface="宋体" panose="02010600030101010101" pitchFamily="2" charset="-122"/>
                <a:ea typeface="宋体" panose="02010600030101010101" pitchFamily="2" charset="-122"/>
              </a:rPr>
            </a:br>
            <a:endParaRPr lang="zh-CN" altLang="en-US" sz="2000">
              <a:latin typeface="宋体" panose="02010600030101010101" pitchFamily="2" charset="-122"/>
              <a:ea typeface="宋体" panose="02010600030101010101" pitchFamily="2" charset="-122"/>
            </a:endParaRPr>
          </a:p>
          <a:p>
            <a:pPr>
              <a:lnSpc>
                <a:spcPct val="90000"/>
              </a:lnSpc>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色调</a:t>
            </a:r>
            <a:r>
              <a:rPr lang="en-US" altLang="zh-CN" sz="2000">
                <a:latin typeface="宋体" panose="02010600030101010101" pitchFamily="2" charset="-122"/>
                <a:ea typeface="宋体" panose="02010600030101010101" pitchFamily="2" charset="-122"/>
              </a:rPr>
              <a:t>(hue)</a:t>
            </a:r>
            <a:r>
              <a:rPr lang="zh-CN" altLang="en-US" sz="2000">
                <a:latin typeface="宋体" panose="02010600030101010101" pitchFamily="2" charset="-122"/>
                <a:ea typeface="宋体" panose="02010600030101010101" pitchFamily="2" charset="-122"/>
              </a:rPr>
              <a:t>又称为色相，指颜色的外观，用于区别颜色的名称或颜色的种类。色调用红、橙、黄、绿、青、蓝、靛、紫等术语来刻画。用于描述感知色调的一个术语是色彩</a:t>
            </a:r>
            <a:r>
              <a:rPr lang="en-US" altLang="zh-CN" sz="2000">
                <a:latin typeface="宋体" panose="02010600030101010101" pitchFamily="2" charset="-122"/>
                <a:ea typeface="宋体" panose="02010600030101010101" pitchFamily="2" charset="-122"/>
              </a:rPr>
              <a:t>(colorfulness)</a:t>
            </a:r>
          </a:p>
          <a:p>
            <a:pPr>
              <a:lnSpc>
                <a:spcPct val="90000"/>
              </a:lnSpc>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饱和度</a:t>
            </a:r>
            <a:r>
              <a:rPr lang="en-US" altLang="zh-CN" sz="2000">
                <a:latin typeface="宋体" panose="02010600030101010101" pitchFamily="2" charset="-122"/>
                <a:ea typeface="宋体" panose="02010600030101010101" pitchFamily="2" charset="-122"/>
              </a:rPr>
              <a:t>(saturation)</a:t>
            </a:r>
            <a:r>
              <a:rPr lang="zh-CN" altLang="en-US" sz="2000">
                <a:latin typeface="宋体" panose="02010600030101010101" pitchFamily="2" charset="-122"/>
                <a:ea typeface="宋体" panose="02010600030101010101" pitchFamily="2" charset="-122"/>
              </a:rPr>
              <a:t>是指颜色的纯洁性，它可用来区别颜色明暗的程度。完全饱和的颜色是指没有渗入白光所呈现的颜色，例如仅由单一波长组成的光谱色。</a:t>
            </a:r>
          </a:p>
          <a:p>
            <a:pPr>
              <a:lnSpc>
                <a:spcPct val="90000"/>
              </a:lnSpc>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明度</a:t>
            </a:r>
            <a:r>
              <a:rPr lang="en-US" altLang="zh-CN" sz="2000">
                <a:latin typeface="宋体" panose="02010600030101010101" pitchFamily="2" charset="-122"/>
                <a:ea typeface="宋体" panose="02010600030101010101" pitchFamily="2" charset="-122"/>
              </a:rPr>
              <a:t>(brightness)</a:t>
            </a:r>
            <a:r>
              <a:rPr lang="zh-CN" altLang="en-US" sz="2000">
                <a:latin typeface="宋体" panose="02010600030101010101" pitchFamily="2" charset="-122"/>
                <a:ea typeface="宋体" panose="02010600030101010101" pitchFamily="2" charset="-122"/>
              </a:rPr>
              <a:t>是视觉系统对可见物体辐射或者发光多少的感知属性。它和人的感知有关。由于明度很难度量，因此国际照明委员会定义了一个比较容易度量的物理量，称为亮度</a:t>
            </a:r>
            <a:r>
              <a:rPr lang="en-US" altLang="zh-CN" sz="2000">
                <a:latin typeface="宋体" panose="02010600030101010101" pitchFamily="2" charset="-122"/>
                <a:ea typeface="宋体" panose="02010600030101010101" pitchFamily="2" charset="-122"/>
              </a:rPr>
              <a:t>(luminance) </a:t>
            </a:r>
            <a:r>
              <a:rPr lang="zh-CN" altLang="en-US" sz="2000">
                <a:latin typeface="宋体" panose="02010600030101010101" pitchFamily="2" charset="-122"/>
                <a:ea typeface="宋体" panose="02010600030101010101" pitchFamily="2" charset="-122"/>
              </a:rPr>
              <a:t>来度量明度，亮度</a:t>
            </a:r>
            <a:r>
              <a:rPr lang="en-US" altLang="zh-CN" sz="2000">
                <a:latin typeface="宋体" panose="02010600030101010101" pitchFamily="2" charset="-122"/>
                <a:ea typeface="宋体" panose="02010600030101010101" pitchFamily="2" charset="-122"/>
              </a:rPr>
              <a:t>(luminance)</a:t>
            </a:r>
            <a:r>
              <a:rPr lang="zh-CN" altLang="en-US" sz="2000">
                <a:latin typeface="宋体" panose="02010600030101010101" pitchFamily="2" charset="-122"/>
                <a:ea typeface="宋体" panose="02010600030101010101" pitchFamily="2" charset="-122"/>
              </a:rPr>
              <a:t>即辐射的能量。明度的一个极端是黑色</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没有光</a:t>
            </a:r>
            <a:r>
              <a:rPr lang="en-US" altLang="zh-CN" sz="2000">
                <a:latin typeface="宋体" panose="02010600030101010101" pitchFamily="2" charset="-122"/>
                <a:ea typeface="宋体" panose="02010600030101010101" pitchFamily="2" charset="-122"/>
              </a:rPr>
              <a:t>)</a:t>
            </a:r>
            <a:r>
              <a:rPr lang="zh-CN" altLang="en-US" sz="2000">
                <a:latin typeface="宋体" panose="02010600030101010101" pitchFamily="2" charset="-122"/>
                <a:ea typeface="宋体" panose="02010600030101010101" pitchFamily="2" charset="-122"/>
              </a:rPr>
              <a:t>，另一个极端是白色，在这两个极端之间是灰色。</a:t>
            </a:r>
            <a:br>
              <a:rPr lang="zh-CN" altLang="en-US" sz="2000">
                <a:ea typeface="宋体" panose="02010600030101010101" pitchFamily="2" charset="-122"/>
              </a:rPr>
            </a:br>
            <a:r>
              <a:rPr lang="zh-CN" altLang="en-US" sz="1800">
                <a:ea typeface="宋体" panose="02010600030101010101" pitchFamily="2" charset="-122"/>
              </a:rPr>
              <a:t>   </a:t>
            </a:r>
            <a:endParaRPr lang="en-US" altLang="zh-CN" sz="1800">
              <a:ea typeface="宋体" panose="02010600030101010101" pitchFamily="2" charset="-122"/>
            </a:endParaRPr>
          </a:p>
        </p:txBody>
      </p:sp>
    </p:spTree>
    <p:extLst>
      <p:ext uri="{BB962C8B-B14F-4D97-AF65-F5344CB8AC3E}">
        <p14:creationId xmlns:p14="http://schemas.microsoft.com/office/powerpoint/2010/main" val="25367560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2"/>
          <p:cNvSpPr>
            <a:spLocks noGrp="1" noChangeArrowheads="1"/>
          </p:cNvSpPr>
          <p:nvPr>
            <p:ph type="title"/>
          </p:nvPr>
        </p:nvSpPr>
        <p:spPr/>
        <p:txBody>
          <a:bodyPr/>
          <a:lstStyle/>
          <a:p>
            <a:r>
              <a:rPr lang="zh-CN" altLang="en-US">
                <a:ea typeface="宋体" panose="02010600030101010101" pitchFamily="2" charset="-122"/>
              </a:rPr>
              <a:t>颜色举例</a:t>
            </a:r>
          </a:p>
        </p:txBody>
      </p:sp>
      <p:sp>
        <p:nvSpPr>
          <p:cNvPr id="257027" name="Rectangle 3"/>
          <p:cNvSpPr>
            <a:spLocks noGrp="1" noChangeArrowheads="1"/>
          </p:cNvSpPr>
          <p:nvPr>
            <p:ph type="body" idx="1"/>
          </p:nvPr>
        </p:nvSpPr>
        <p:spPr bwMode="auto">
          <a:xfrm>
            <a:off x="1258888" y="1557338"/>
            <a:ext cx="7427912" cy="456882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fontScale="92500" lnSpcReduction="20000"/>
          </a:bodyPr>
          <a:lstStyle/>
          <a:p>
            <a:pPr>
              <a:lnSpc>
                <a:spcPct val="90000"/>
              </a:lnSpc>
              <a:buFontTx/>
              <a:buNone/>
            </a:pPr>
            <a:r>
              <a:rPr lang="en-US" altLang="zh-CN" sz="1800">
                <a:ea typeface="宋体" panose="02010600030101010101" pitchFamily="2" charset="-122"/>
              </a:rPr>
              <a:t>RGB(0,0,255)          </a:t>
            </a:r>
            <a:r>
              <a:rPr lang="zh-CN" altLang="en-US" sz="1800">
                <a:ea typeface="宋体" panose="02010600030101010101" pitchFamily="2" charset="-122"/>
              </a:rPr>
              <a:t>色调：</a:t>
            </a:r>
            <a:r>
              <a:rPr lang="en-US" altLang="zh-CN" sz="1800">
                <a:ea typeface="宋体" panose="02010600030101010101" pitchFamily="2" charset="-122"/>
              </a:rPr>
              <a:t>160 </a:t>
            </a:r>
            <a:r>
              <a:rPr lang="zh-CN" altLang="en-US" sz="1800">
                <a:ea typeface="宋体" panose="02010600030101010101" pitchFamily="2" charset="-122"/>
              </a:rPr>
              <a:t>饱和度：</a:t>
            </a:r>
            <a:r>
              <a:rPr lang="en-US" altLang="zh-CN" sz="1800">
                <a:ea typeface="宋体" panose="02010600030101010101" pitchFamily="2" charset="-122"/>
              </a:rPr>
              <a:t>240  </a:t>
            </a:r>
            <a:r>
              <a:rPr lang="zh-CN" altLang="en-US" sz="1800">
                <a:ea typeface="宋体" panose="02010600030101010101" pitchFamily="2" charset="-122"/>
              </a:rPr>
              <a:t>亮度：</a:t>
            </a:r>
            <a:r>
              <a:rPr lang="en-US" altLang="zh-CN" sz="1800">
                <a:ea typeface="宋体" panose="02010600030101010101" pitchFamily="2" charset="-122"/>
              </a:rPr>
              <a:t>120</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RGB(255,0,0)          </a:t>
            </a:r>
            <a:r>
              <a:rPr lang="zh-CN" altLang="en-US" sz="1800">
                <a:ea typeface="宋体" panose="02010600030101010101" pitchFamily="2" charset="-122"/>
              </a:rPr>
              <a:t>色调： </a:t>
            </a:r>
            <a:r>
              <a:rPr lang="en-US" altLang="zh-CN" sz="1800">
                <a:ea typeface="宋体" panose="02010600030101010101" pitchFamily="2" charset="-122"/>
              </a:rPr>
              <a:t>0    </a:t>
            </a:r>
            <a:r>
              <a:rPr lang="zh-CN" altLang="en-US" sz="1800">
                <a:ea typeface="宋体" panose="02010600030101010101" pitchFamily="2" charset="-122"/>
              </a:rPr>
              <a:t>饱和度：</a:t>
            </a:r>
            <a:r>
              <a:rPr lang="en-US" altLang="zh-CN" sz="1800">
                <a:ea typeface="宋体" panose="02010600030101010101" pitchFamily="2" charset="-122"/>
              </a:rPr>
              <a:t>240  </a:t>
            </a:r>
            <a:r>
              <a:rPr lang="zh-CN" altLang="en-US" sz="1800">
                <a:ea typeface="宋体" panose="02010600030101010101" pitchFamily="2" charset="-122"/>
              </a:rPr>
              <a:t>亮度：</a:t>
            </a:r>
            <a:r>
              <a:rPr lang="en-US" altLang="zh-CN" sz="1800">
                <a:ea typeface="宋体" panose="02010600030101010101" pitchFamily="2" charset="-122"/>
              </a:rPr>
              <a:t>120</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RGB(0,255,0)          </a:t>
            </a:r>
            <a:r>
              <a:rPr lang="zh-CN" altLang="en-US" sz="1800">
                <a:ea typeface="宋体" panose="02010600030101010101" pitchFamily="2" charset="-122"/>
              </a:rPr>
              <a:t>色调：</a:t>
            </a:r>
            <a:r>
              <a:rPr lang="en-US" altLang="zh-CN" sz="1800">
                <a:ea typeface="宋体" panose="02010600030101010101" pitchFamily="2" charset="-122"/>
              </a:rPr>
              <a:t>80   </a:t>
            </a:r>
            <a:r>
              <a:rPr lang="zh-CN" altLang="en-US" sz="1800">
                <a:ea typeface="宋体" panose="02010600030101010101" pitchFamily="2" charset="-122"/>
              </a:rPr>
              <a:t>饱和度：</a:t>
            </a:r>
            <a:r>
              <a:rPr lang="en-US" altLang="zh-CN" sz="1800">
                <a:ea typeface="宋体" panose="02010600030101010101" pitchFamily="2" charset="-122"/>
              </a:rPr>
              <a:t>240  </a:t>
            </a:r>
            <a:r>
              <a:rPr lang="zh-CN" altLang="en-US" sz="1800">
                <a:ea typeface="宋体" panose="02010600030101010101" pitchFamily="2" charset="-122"/>
              </a:rPr>
              <a:t>亮度：</a:t>
            </a:r>
            <a:r>
              <a:rPr lang="en-US" altLang="zh-CN" sz="1800">
                <a:ea typeface="宋体" panose="02010600030101010101" pitchFamily="2" charset="-122"/>
              </a:rPr>
              <a:t>120</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RGB(0,220,220)      </a:t>
            </a:r>
            <a:r>
              <a:rPr lang="zh-CN" altLang="en-US" sz="1800">
                <a:ea typeface="宋体" panose="02010600030101010101" pitchFamily="2" charset="-122"/>
              </a:rPr>
              <a:t>色调：</a:t>
            </a:r>
            <a:r>
              <a:rPr lang="en-US" altLang="zh-CN" sz="1800">
                <a:ea typeface="宋体" panose="02010600030101010101" pitchFamily="2" charset="-122"/>
              </a:rPr>
              <a:t>120 </a:t>
            </a:r>
            <a:r>
              <a:rPr lang="zh-CN" altLang="en-US" sz="1800">
                <a:ea typeface="宋体" panose="02010600030101010101" pitchFamily="2" charset="-122"/>
              </a:rPr>
              <a:t>饱和度：</a:t>
            </a:r>
            <a:r>
              <a:rPr lang="en-US" altLang="zh-CN" sz="1800">
                <a:ea typeface="宋体" panose="02010600030101010101" pitchFamily="2" charset="-122"/>
              </a:rPr>
              <a:t>240  </a:t>
            </a:r>
            <a:r>
              <a:rPr lang="zh-CN" altLang="en-US" sz="1800">
                <a:ea typeface="宋体" panose="02010600030101010101" pitchFamily="2" charset="-122"/>
              </a:rPr>
              <a:t>亮度：</a:t>
            </a:r>
            <a:r>
              <a:rPr lang="en-US" altLang="zh-CN" sz="1800">
                <a:ea typeface="宋体" panose="02010600030101010101" pitchFamily="2" charset="-122"/>
              </a:rPr>
              <a:t>104</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RGB(120,220,220)   </a:t>
            </a:r>
            <a:r>
              <a:rPr lang="zh-CN" altLang="en-US" sz="1800">
                <a:ea typeface="宋体" panose="02010600030101010101" pitchFamily="2" charset="-122"/>
              </a:rPr>
              <a:t>色调：</a:t>
            </a:r>
            <a:r>
              <a:rPr lang="en-US" altLang="zh-CN" sz="1800">
                <a:ea typeface="宋体" panose="02010600030101010101" pitchFamily="2" charset="-122"/>
              </a:rPr>
              <a:t>120 </a:t>
            </a:r>
            <a:r>
              <a:rPr lang="zh-CN" altLang="en-US" sz="1800">
                <a:ea typeface="宋体" panose="02010600030101010101" pitchFamily="2" charset="-122"/>
              </a:rPr>
              <a:t>饱和度：</a:t>
            </a:r>
            <a:r>
              <a:rPr lang="en-US" altLang="zh-CN" sz="1800">
                <a:ea typeface="宋体" panose="02010600030101010101" pitchFamily="2" charset="-122"/>
              </a:rPr>
              <a:t>141 </a:t>
            </a:r>
            <a:r>
              <a:rPr lang="zh-CN" altLang="en-US" sz="1800">
                <a:ea typeface="宋体" panose="02010600030101010101" pitchFamily="2" charset="-122"/>
              </a:rPr>
              <a:t>亮度：</a:t>
            </a:r>
            <a:r>
              <a:rPr lang="en-US" altLang="zh-CN" sz="1800">
                <a:ea typeface="宋体" panose="02010600030101010101" pitchFamily="2" charset="-122"/>
              </a:rPr>
              <a:t>160</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RGB(160,220,220)   </a:t>
            </a:r>
            <a:r>
              <a:rPr lang="zh-CN" altLang="en-US" sz="1800">
                <a:ea typeface="宋体" panose="02010600030101010101" pitchFamily="2" charset="-122"/>
              </a:rPr>
              <a:t>色调：</a:t>
            </a:r>
            <a:r>
              <a:rPr lang="en-US" altLang="zh-CN" sz="1800">
                <a:ea typeface="宋体" panose="02010600030101010101" pitchFamily="2" charset="-122"/>
              </a:rPr>
              <a:t>120 </a:t>
            </a:r>
            <a:r>
              <a:rPr lang="zh-CN" altLang="en-US" sz="1800">
                <a:ea typeface="宋体" panose="02010600030101010101" pitchFamily="2" charset="-122"/>
              </a:rPr>
              <a:t>饱和度：</a:t>
            </a:r>
            <a:r>
              <a:rPr lang="en-US" altLang="zh-CN" sz="1800">
                <a:ea typeface="宋体" panose="02010600030101010101" pitchFamily="2" charset="-122"/>
              </a:rPr>
              <a:t>111 </a:t>
            </a:r>
            <a:r>
              <a:rPr lang="zh-CN" altLang="en-US" sz="1800">
                <a:ea typeface="宋体" panose="02010600030101010101" pitchFamily="2" charset="-122"/>
              </a:rPr>
              <a:t>亮度：</a:t>
            </a:r>
            <a:r>
              <a:rPr lang="en-US" altLang="zh-CN" sz="1800">
                <a:ea typeface="宋体" panose="02010600030101010101" pitchFamily="2" charset="-122"/>
              </a:rPr>
              <a:t>179</a:t>
            </a:r>
          </a:p>
          <a:p>
            <a:pPr>
              <a:lnSpc>
                <a:spcPct val="90000"/>
              </a:lnSpc>
              <a:buFontTx/>
              <a:buNone/>
            </a:pPr>
            <a:endParaRPr lang="en-US" altLang="zh-CN" sz="1800">
              <a:ea typeface="宋体" panose="02010600030101010101" pitchFamily="2" charset="-122"/>
            </a:endParaRPr>
          </a:p>
          <a:p>
            <a:pPr>
              <a:lnSpc>
                <a:spcPct val="90000"/>
              </a:lnSpc>
              <a:buFontTx/>
              <a:buNone/>
            </a:pPr>
            <a:r>
              <a:rPr lang="en-US" altLang="zh-CN" sz="1800">
                <a:ea typeface="宋体" panose="02010600030101010101" pitchFamily="2" charset="-122"/>
              </a:rPr>
              <a:t>RGB(190,220,220)   </a:t>
            </a:r>
            <a:r>
              <a:rPr lang="zh-CN" altLang="en-US" sz="1800">
                <a:ea typeface="宋体" panose="02010600030101010101" pitchFamily="2" charset="-122"/>
              </a:rPr>
              <a:t>色调：</a:t>
            </a:r>
            <a:r>
              <a:rPr lang="en-US" altLang="zh-CN" sz="1800">
                <a:ea typeface="宋体" panose="02010600030101010101" pitchFamily="2" charset="-122"/>
              </a:rPr>
              <a:t>120 </a:t>
            </a:r>
            <a:r>
              <a:rPr lang="zh-CN" altLang="en-US" sz="1800">
                <a:ea typeface="宋体" panose="02010600030101010101" pitchFamily="2" charset="-122"/>
              </a:rPr>
              <a:t>饱和度： </a:t>
            </a:r>
            <a:r>
              <a:rPr lang="en-US" altLang="zh-CN" sz="1800">
                <a:ea typeface="宋体" panose="02010600030101010101" pitchFamily="2" charset="-122"/>
              </a:rPr>
              <a:t>72  </a:t>
            </a:r>
            <a:r>
              <a:rPr lang="zh-CN" altLang="en-US" sz="1800">
                <a:ea typeface="宋体" panose="02010600030101010101" pitchFamily="2" charset="-122"/>
              </a:rPr>
              <a:t>亮度：</a:t>
            </a:r>
            <a:r>
              <a:rPr lang="en-US" altLang="zh-CN" sz="1800">
                <a:ea typeface="宋体" panose="02010600030101010101" pitchFamily="2" charset="-122"/>
              </a:rPr>
              <a:t>193</a:t>
            </a:r>
          </a:p>
          <a:p>
            <a:pPr>
              <a:lnSpc>
                <a:spcPct val="90000"/>
              </a:lnSpc>
              <a:buFontTx/>
              <a:buNone/>
            </a:pPr>
            <a:endParaRPr lang="en-US" altLang="zh-CN" sz="1800">
              <a:ea typeface="宋体" panose="02010600030101010101" pitchFamily="2" charset="-122"/>
            </a:endParaRPr>
          </a:p>
          <a:p>
            <a:pPr>
              <a:lnSpc>
                <a:spcPct val="90000"/>
              </a:lnSpc>
              <a:buFontTx/>
              <a:buNone/>
            </a:pPr>
            <a:endParaRPr lang="en-US" altLang="zh-CN" sz="1800">
              <a:ea typeface="宋体" panose="02010600030101010101" pitchFamily="2" charset="-122"/>
            </a:endParaRPr>
          </a:p>
        </p:txBody>
      </p:sp>
      <p:pic>
        <p:nvPicPr>
          <p:cNvPr id="257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8" y="1412875"/>
            <a:ext cx="742950" cy="600075"/>
          </a:xfrm>
          <a:prstGeom prst="rect">
            <a:avLst/>
          </a:prstGeom>
          <a:noFill/>
          <a:extLst>
            <a:ext uri="{909E8E84-426E-40DD-AFC4-6F175D3DCCD1}">
              <a14:hiddenFill xmlns:a14="http://schemas.microsoft.com/office/drawing/2010/main">
                <a:solidFill>
                  <a:srgbClr val="FFFFFF"/>
                </a:solidFill>
              </a14:hiddenFill>
            </a:ext>
          </a:extLst>
        </p:spPr>
      </p:pic>
      <p:pic>
        <p:nvPicPr>
          <p:cNvPr id="257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463" y="2060575"/>
            <a:ext cx="7715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7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63" y="2708275"/>
            <a:ext cx="7715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7038"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463" y="3357563"/>
            <a:ext cx="7715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7040"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463" y="4005263"/>
            <a:ext cx="7715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7042" name="Picture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463" y="4652963"/>
            <a:ext cx="771525" cy="647700"/>
          </a:xfrm>
          <a:prstGeom prst="rect">
            <a:avLst/>
          </a:prstGeom>
          <a:noFill/>
          <a:extLst>
            <a:ext uri="{909E8E84-426E-40DD-AFC4-6F175D3DCCD1}">
              <a14:hiddenFill xmlns:a14="http://schemas.microsoft.com/office/drawing/2010/main">
                <a:solidFill>
                  <a:srgbClr val="FFFFFF"/>
                </a:solidFill>
              </a14:hiddenFill>
            </a:ext>
          </a:extLst>
        </p:spPr>
      </p:pic>
      <p:pic>
        <p:nvPicPr>
          <p:cNvPr id="257043"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1463" y="5300663"/>
            <a:ext cx="771525" cy="647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63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p:cNvSpPr>
            <a:spLocks noGrp="1" noChangeArrowheads="1"/>
          </p:cNvSpPr>
          <p:nvPr>
            <p:ph type="title"/>
          </p:nvPr>
        </p:nvSpPr>
        <p:spPr/>
        <p:txBody>
          <a:bodyPr/>
          <a:lstStyle/>
          <a:p>
            <a:r>
              <a:rPr lang="zh-CN" altLang="en-US">
                <a:ea typeface="宋体" panose="02010600030101010101" pitchFamily="2" charset="-122"/>
              </a:rPr>
              <a:t>颜色空间</a:t>
            </a:r>
          </a:p>
        </p:txBody>
      </p:sp>
      <p:sp>
        <p:nvSpPr>
          <p:cNvPr id="236547" name="Rectangle 3"/>
          <p:cNvSpPr>
            <a:spLocks noGrp="1" noChangeArrowheads="1"/>
          </p:cNvSpPr>
          <p:nvPr>
            <p:ph type="body" idx="1"/>
          </p:nvPr>
        </p:nvSpPr>
        <p:spPr bwMode="auto">
          <a:xfrm>
            <a:off x="457200" y="1600200"/>
            <a:ext cx="82296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normAutofit lnSpcReduction="10000"/>
          </a:bodyPr>
          <a:lstStyle/>
          <a:p>
            <a:pPr>
              <a:lnSpc>
                <a:spcPct val="90000"/>
              </a:lnSpc>
              <a:buFontTx/>
              <a:buNone/>
            </a:pPr>
            <a:r>
              <a:rPr lang="zh-CN" altLang="en-US" sz="2000">
                <a:ea typeface="宋体" panose="02010600030101010101" pitchFamily="2" charset="-122"/>
              </a:rPr>
              <a:t>	颜色空间是表示颜色的一种数学方法，人们用它来指定和产生颜色，使颜色形象化。颜色空间中的颜色通常使用代表三个参数的三维坐标来指定，这些参数描述的是颜色在颜色空间中的位置，但并没有告诉我们是什么颜色，其颜色要取决于我们使用的坐标。我们通常使用以下两种颜色空间：</a:t>
            </a:r>
          </a:p>
          <a:p>
            <a:pPr>
              <a:lnSpc>
                <a:spcPct val="90000"/>
              </a:lnSpc>
              <a:buFont typeface="Wingdings" panose="05000000000000000000" pitchFamily="2" charset="2"/>
              <a:buChar char="Ø"/>
            </a:pPr>
            <a:r>
              <a:rPr lang="en-US" altLang="zh-CN" sz="2000" b="1">
                <a:ea typeface="宋体" panose="02010600030101010101" pitchFamily="2" charset="-122"/>
              </a:rPr>
              <a:t>RGB </a:t>
            </a:r>
            <a:r>
              <a:rPr lang="zh-CN" altLang="en-US" sz="2000" b="1">
                <a:ea typeface="宋体" panose="02010600030101010101" pitchFamily="2" charset="-122"/>
              </a:rPr>
              <a:t>型颜色空间</a:t>
            </a:r>
            <a:r>
              <a:rPr lang="en-US" altLang="zh-CN" sz="2000" b="1">
                <a:ea typeface="宋体" panose="02010600030101010101" pitchFamily="2" charset="-122"/>
              </a:rPr>
              <a:t>/</a:t>
            </a:r>
            <a:r>
              <a:rPr lang="zh-CN" altLang="en-US" sz="2000" b="1">
                <a:ea typeface="宋体" panose="02010600030101010101" pitchFamily="2" charset="-122"/>
              </a:rPr>
              <a:t>计算机图形颜色空间</a:t>
            </a:r>
            <a:r>
              <a:rPr lang="zh-CN" altLang="en-US" sz="2000">
                <a:ea typeface="宋体" panose="02010600030101010101" pitchFamily="2" charset="-122"/>
              </a:rPr>
              <a:t>：这类模型主要用于电视机和计算机的颜色显示系统。例如，</a:t>
            </a:r>
            <a:r>
              <a:rPr lang="en-US" altLang="zh-CN" sz="2000">
                <a:ea typeface="宋体" panose="02010600030101010101" pitchFamily="2" charset="-122"/>
              </a:rPr>
              <a:t>RGB</a:t>
            </a:r>
            <a:r>
              <a:rPr lang="zh-CN" altLang="en-US" sz="2000">
                <a:ea typeface="宋体" panose="02010600030101010101" pitchFamily="2" charset="-122"/>
              </a:rPr>
              <a:t>，</a:t>
            </a:r>
            <a:r>
              <a:rPr lang="en-US" altLang="zh-CN" sz="2000">
                <a:ea typeface="宋体" panose="02010600030101010101" pitchFamily="2" charset="-122"/>
              </a:rPr>
              <a:t>HSI, HSL </a:t>
            </a:r>
            <a:r>
              <a:rPr lang="zh-CN" altLang="en-US" sz="2000">
                <a:ea typeface="宋体" panose="02010600030101010101" pitchFamily="2" charset="-122"/>
              </a:rPr>
              <a:t>和</a:t>
            </a:r>
            <a:r>
              <a:rPr lang="en-US" altLang="zh-CN" sz="2000">
                <a:ea typeface="宋体" panose="02010600030101010101" pitchFamily="2" charset="-122"/>
              </a:rPr>
              <a:t>HSV </a:t>
            </a:r>
            <a:r>
              <a:rPr lang="zh-CN" altLang="en-US" sz="2000">
                <a:ea typeface="宋体" panose="02010600030101010101" pitchFamily="2" charset="-122"/>
              </a:rPr>
              <a:t>等颜色空间。</a:t>
            </a:r>
          </a:p>
          <a:p>
            <a:pPr>
              <a:lnSpc>
                <a:spcPct val="90000"/>
              </a:lnSpc>
              <a:buFont typeface="Wingdings" panose="05000000000000000000" pitchFamily="2" charset="2"/>
              <a:buChar char="Ø"/>
            </a:pPr>
            <a:r>
              <a:rPr lang="en-US" altLang="zh-CN" sz="2000" b="1">
                <a:ea typeface="宋体" panose="02010600030101010101" pitchFamily="2" charset="-122"/>
              </a:rPr>
              <a:t>YUV </a:t>
            </a:r>
            <a:r>
              <a:rPr lang="zh-CN" altLang="en-US" sz="2000" b="1">
                <a:ea typeface="宋体" panose="02010600030101010101" pitchFamily="2" charset="-122"/>
              </a:rPr>
              <a:t>型颜色空间</a:t>
            </a:r>
            <a:r>
              <a:rPr lang="en-US" altLang="zh-CN" sz="2000" b="1">
                <a:ea typeface="宋体" panose="02010600030101010101" pitchFamily="2" charset="-122"/>
              </a:rPr>
              <a:t>/</a:t>
            </a:r>
            <a:r>
              <a:rPr lang="zh-CN" altLang="en-US" sz="2000" b="1">
                <a:ea typeface="宋体" panose="02010600030101010101" pitchFamily="2" charset="-122"/>
              </a:rPr>
              <a:t>电视系统颜色空间</a:t>
            </a:r>
            <a:r>
              <a:rPr lang="zh-CN" altLang="en-US" sz="2000">
                <a:ea typeface="宋体" panose="02010600030101010101" pitchFamily="2" charset="-122"/>
              </a:rPr>
              <a:t>：由广播电视需求的推动而开发的颜色空间，主要目的是通过压缩色度信息以有效地播送彩色电视图像。例如，</a:t>
            </a:r>
            <a:r>
              <a:rPr lang="en-US" altLang="zh-CN" sz="2000">
                <a:ea typeface="宋体" panose="02010600030101010101" pitchFamily="2" charset="-122"/>
              </a:rPr>
              <a:t>YUV</a:t>
            </a:r>
            <a:r>
              <a:rPr lang="zh-CN" altLang="en-US" sz="2000">
                <a:ea typeface="宋体" panose="02010600030101010101" pitchFamily="2" charset="-122"/>
              </a:rPr>
              <a:t>，</a:t>
            </a:r>
            <a:r>
              <a:rPr lang="en-US" altLang="zh-CN" sz="2000">
                <a:ea typeface="宋体" panose="02010600030101010101" pitchFamily="2" charset="-122"/>
              </a:rPr>
              <a:t>Y‘CbCr, Y’PbPr </a:t>
            </a:r>
            <a:r>
              <a:rPr lang="zh-CN" altLang="en-US" sz="2000">
                <a:ea typeface="宋体" panose="02010600030101010101" pitchFamily="2" charset="-122"/>
              </a:rPr>
              <a:t>等颜色空间。</a:t>
            </a:r>
          </a:p>
          <a:p>
            <a:pPr>
              <a:lnSpc>
                <a:spcPct val="90000"/>
              </a:lnSpc>
              <a:buFont typeface="Wingdings" panose="05000000000000000000" pitchFamily="2" charset="2"/>
              <a:buNone/>
            </a:pPr>
            <a:endParaRPr lang="zh-CN" altLang="en-US" sz="2000">
              <a:ea typeface="宋体" panose="02010600030101010101" pitchFamily="2" charset="-122"/>
            </a:endParaRPr>
          </a:p>
          <a:p>
            <a:pPr>
              <a:lnSpc>
                <a:spcPct val="90000"/>
              </a:lnSpc>
              <a:buFontTx/>
              <a:buNone/>
            </a:pPr>
            <a:r>
              <a:rPr lang="zh-CN" altLang="en-US" sz="2000">
                <a:ea typeface="宋体" panose="02010600030101010101" pitchFamily="2" charset="-122"/>
              </a:rPr>
              <a:t>     其中，</a:t>
            </a:r>
            <a:r>
              <a:rPr lang="en-US" altLang="zh-CN" sz="2000">
                <a:ea typeface="宋体" panose="02010600030101010101" pitchFamily="2" charset="-122"/>
              </a:rPr>
              <a:t>R'G'B'</a:t>
            </a:r>
            <a:r>
              <a:rPr lang="zh-CN" altLang="en-US" sz="2000">
                <a:ea typeface="宋体" panose="02010600030101010101" pitchFamily="2" charset="-122"/>
              </a:rPr>
              <a:t>和</a:t>
            </a:r>
            <a:r>
              <a:rPr lang="en-US" altLang="zh-CN" sz="2000">
                <a:ea typeface="宋体" panose="02010600030101010101" pitchFamily="2" charset="-122"/>
              </a:rPr>
              <a:t>Y'CbCr </a:t>
            </a:r>
            <a:r>
              <a:rPr lang="zh-CN" altLang="en-US" sz="2000">
                <a:ea typeface="宋体" panose="02010600030101010101" pitchFamily="2" charset="-122"/>
              </a:rPr>
              <a:t>两个彩色空间之间的转换关系可以用下式表示：</a:t>
            </a:r>
            <a:br>
              <a:rPr lang="zh-CN" altLang="en-US" sz="2000">
                <a:ea typeface="宋体" panose="02010600030101010101" pitchFamily="2" charset="-122"/>
              </a:rPr>
            </a:br>
            <a:r>
              <a:rPr lang="zh-CN" altLang="en-US" sz="2000">
                <a:ea typeface="宋体" panose="02010600030101010101" pitchFamily="2" charset="-122"/>
              </a:rPr>
              <a:t> </a:t>
            </a:r>
            <a:r>
              <a:rPr lang="en-US" altLang="zh-CN" sz="2000">
                <a:ea typeface="宋体" panose="02010600030101010101" pitchFamily="2" charset="-122"/>
              </a:rPr>
              <a:t>Y = 0.299R + 0.587G + 0.114B</a:t>
            </a:r>
            <a:br>
              <a:rPr lang="en-US" altLang="zh-CN" sz="2000">
                <a:ea typeface="宋体" panose="02010600030101010101" pitchFamily="2" charset="-122"/>
              </a:rPr>
            </a:br>
            <a:r>
              <a:rPr lang="en-US" altLang="zh-CN" sz="2000">
                <a:ea typeface="宋体" panose="02010600030101010101" pitchFamily="2" charset="-122"/>
              </a:rPr>
              <a:t> Cr = (0.500R - 0.4187G - 0.0813B) + 128</a:t>
            </a:r>
            <a:br>
              <a:rPr lang="en-US" altLang="zh-CN" sz="2000">
                <a:ea typeface="宋体" panose="02010600030101010101" pitchFamily="2" charset="-122"/>
              </a:rPr>
            </a:br>
            <a:r>
              <a:rPr lang="en-US" altLang="zh-CN" sz="2000">
                <a:ea typeface="宋体" panose="02010600030101010101" pitchFamily="2" charset="-122"/>
              </a:rPr>
              <a:t> Cb = (-0.1687R - 0.3313G + 0.500B) + 128</a:t>
            </a:r>
          </a:p>
          <a:p>
            <a:pPr>
              <a:lnSpc>
                <a:spcPct val="90000"/>
              </a:lnSpc>
              <a:buFont typeface="Wingdings" panose="05000000000000000000" pitchFamily="2" charset="2"/>
              <a:buChar char="Ø"/>
            </a:pPr>
            <a:endParaRPr lang="zh-CN" altLang="en-US" sz="2000">
              <a:ea typeface="宋体" panose="02010600030101010101" pitchFamily="2" charset="-122"/>
            </a:endParaRPr>
          </a:p>
        </p:txBody>
      </p:sp>
    </p:spTree>
    <p:extLst>
      <p:ext uri="{BB962C8B-B14F-4D97-AF65-F5344CB8AC3E}">
        <p14:creationId xmlns:p14="http://schemas.microsoft.com/office/powerpoint/2010/main" val="18084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p:cNvSpPr>
            <a:spLocks noGrp="1" noChangeArrowheads="1"/>
          </p:cNvSpPr>
          <p:nvPr>
            <p:ph type="title"/>
          </p:nvPr>
        </p:nvSpPr>
        <p:spPr/>
        <p:txBody>
          <a:bodyPr/>
          <a:lstStyle/>
          <a:p>
            <a:r>
              <a:rPr lang="zh-CN" altLang="en-US">
                <a:ea typeface="宋体" panose="02010600030101010101" pitchFamily="2" charset="-122"/>
              </a:rPr>
              <a:t>颜色空间的转换</a:t>
            </a:r>
            <a:endParaRPr lang="en-US" altLang="zh-CN">
              <a:ea typeface="宋体" panose="02010600030101010101" pitchFamily="2" charset="-122"/>
            </a:endParaRPr>
          </a:p>
        </p:txBody>
      </p:sp>
      <p:sp>
        <p:nvSpPr>
          <p:cNvPr id="237575" name="Content Placeholder 2"/>
          <p:cNvSpPr>
            <a:spLocks/>
          </p:cNvSpPr>
          <p:nvPr/>
        </p:nvSpPr>
        <p:spPr bwMode="auto">
          <a:xfrm>
            <a:off x="3059113" y="2133600"/>
            <a:ext cx="25209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SzPct val="100000"/>
              <a:buBlip>
                <a:blip r:embed="rId2"/>
              </a:buBlip>
              <a:defRPr sz="24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buChar char="·"/>
              <a:defRPr sz="2000">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buChar char="·"/>
              <a:defRPr>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buChar char="·"/>
              <a:defRPr sz="16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buChar char="·"/>
              <a:defRPr sz="14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9pPr>
          </a:lstStyle>
          <a:p>
            <a:pPr lvl="1" eaLnBrk="1" hangingPunct="1">
              <a:buFont typeface="Symbol" panose="05050102010706020507" pitchFamily="18" charset="2"/>
              <a:buNone/>
            </a:pPr>
            <a:r>
              <a:rPr lang="en-US" altLang="zh-CN" sz="1400">
                <a:ea typeface="宋体" panose="02010600030101010101" pitchFamily="2" charset="-122"/>
              </a:rPr>
              <a:t>Y:   Brightness</a:t>
            </a:r>
          </a:p>
          <a:p>
            <a:pPr lvl="1" eaLnBrk="1" hangingPunct="1">
              <a:buFont typeface="Symbol" panose="05050102010706020507" pitchFamily="18" charset="2"/>
              <a:buNone/>
            </a:pPr>
            <a:r>
              <a:rPr lang="en-US" altLang="zh-CN" sz="1400">
                <a:ea typeface="宋体" panose="02010600030101010101" pitchFamily="2" charset="-122"/>
              </a:rPr>
              <a:t>U:   Color (blue-yellow) </a:t>
            </a:r>
          </a:p>
          <a:p>
            <a:pPr lvl="1" eaLnBrk="1" hangingPunct="1">
              <a:buFont typeface="Symbol" panose="05050102010706020507" pitchFamily="18" charset="2"/>
              <a:buNone/>
            </a:pPr>
            <a:r>
              <a:rPr lang="en-US" altLang="zh-CN" sz="1400">
                <a:ea typeface="宋体" panose="02010600030101010101" pitchFamily="2" charset="-122"/>
              </a:rPr>
              <a:t>V:   Color (red-cyan)</a:t>
            </a:r>
            <a:endParaRPr lang="zh-CN" altLang="en-US" sz="1400">
              <a:ea typeface="宋体" panose="02010600030101010101" pitchFamily="2" charset="-122"/>
            </a:endParaRPr>
          </a:p>
        </p:txBody>
      </p:sp>
      <p:sp>
        <p:nvSpPr>
          <p:cNvPr id="237579" name="Text Box 11"/>
          <p:cNvSpPr txBox="1">
            <a:spLocks noChangeArrowheads="1"/>
          </p:cNvSpPr>
          <p:nvPr/>
        </p:nvSpPr>
        <p:spPr bwMode="auto">
          <a:xfrm>
            <a:off x="611188" y="23971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Y</a:t>
            </a:r>
          </a:p>
        </p:txBody>
      </p:sp>
      <p:sp>
        <p:nvSpPr>
          <p:cNvPr id="237580" name="Text Box 12"/>
          <p:cNvSpPr txBox="1">
            <a:spLocks noChangeArrowheads="1"/>
          </p:cNvSpPr>
          <p:nvPr/>
        </p:nvSpPr>
        <p:spPr bwMode="auto">
          <a:xfrm>
            <a:off x="611188" y="3692525"/>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U</a:t>
            </a:r>
          </a:p>
        </p:txBody>
      </p:sp>
      <p:sp>
        <p:nvSpPr>
          <p:cNvPr id="237581" name="Text Box 13"/>
          <p:cNvSpPr txBox="1">
            <a:spLocks noChangeArrowheads="1"/>
          </p:cNvSpPr>
          <p:nvPr/>
        </p:nvSpPr>
        <p:spPr bwMode="auto">
          <a:xfrm>
            <a:off x="611188" y="498951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V</a:t>
            </a:r>
          </a:p>
        </p:txBody>
      </p:sp>
      <p:sp>
        <p:nvSpPr>
          <p:cNvPr id="237582" name="Text Box 14"/>
          <p:cNvSpPr txBox="1">
            <a:spLocks noChangeArrowheads="1"/>
          </p:cNvSpPr>
          <p:nvPr/>
        </p:nvSpPr>
        <p:spPr bwMode="auto">
          <a:xfrm>
            <a:off x="7740650" y="227806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R</a:t>
            </a:r>
          </a:p>
        </p:txBody>
      </p:sp>
      <p:sp>
        <p:nvSpPr>
          <p:cNvPr id="237583" name="Text Box 15"/>
          <p:cNvSpPr txBox="1">
            <a:spLocks noChangeArrowheads="1"/>
          </p:cNvSpPr>
          <p:nvPr/>
        </p:nvSpPr>
        <p:spPr bwMode="auto">
          <a:xfrm>
            <a:off x="7740650" y="3646488"/>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G</a:t>
            </a:r>
          </a:p>
        </p:txBody>
      </p:sp>
      <p:sp>
        <p:nvSpPr>
          <p:cNvPr id="237584" name="Text Box 16"/>
          <p:cNvSpPr txBox="1">
            <a:spLocks noChangeArrowheads="1"/>
          </p:cNvSpPr>
          <p:nvPr/>
        </p:nvSpPr>
        <p:spPr bwMode="auto">
          <a:xfrm>
            <a:off x="7740650" y="4989513"/>
            <a:ext cx="43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3366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r>
              <a:rPr kumimoji="1" lang="en-US" altLang="zh-TW">
                <a:latin typeface="Times New Roman" panose="02020603050405020304" pitchFamily="18" charset="0"/>
                <a:ea typeface="PMingLiU" panose="02020500000000000000" pitchFamily="18" charset="-120"/>
              </a:rPr>
              <a:t>B</a:t>
            </a:r>
          </a:p>
        </p:txBody>
      </p:sp>
      <p:sp>
        <p:nvSpPr>
          <p:cNvPr id="237585" name="Line 17"/>
          <p:cNvSpPr>
            <a:spLocks noChangeShapeType="1"/>
          </p:cNvSpPr>
          <p:nvPr/>
        </p:nvSpPr>
        <p:spPr bwMode="auto">
          <a:xfrm flipH="1" flipV="1">
            <a:off x="2843213" y="2565400"/>
            <a:ext cx="647700" cy="1296988"/>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86" name="Line 18"/>
          <p:cNvSpPr>
            <a:spLocks noChangeShapeType="1"/>
          </p:cNvSpPr>
          <p:nvPr/>
        </p:nvSpPr>
        <p:spPr bwMode="auto">
          <a:xfrm flipH="1">
            <a:off x="2843213" y="3862388"/>
            <a:ext cx="720725" cy="0"/>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87" name="Line 19"/>
          <p:cNvSpPr>
            <a:spLocks noChangeShapeType="1"/>
          </p:cNvSpPr>
          <p:nvPr/>
        </p:nvSpPr>
        <p:spPr bwMode="auto">
          <a:xfrm flipH="1">
            <a:off x="2843213" y="3862388"/>
            <a:ext cx="647700" cy="1368425"/>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88" name="Line 20"/>
          <p:cNvSpPr>
            <a:spLocks noChangeShapeType="1"/>
          </p:cNvSpPr>
          <p:nvPr/>
        </p:nvSpPr>
        <p:spPr bwMode="auto">
          <a:xfrm>
            <a:off x="5219700" y="3862388"/>
            <a:ext cx="792163" cy="0"/>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89" name="Line 21"/>
          <p:cNvSpPr>
            <a:spLocks noChangeShapeType="1"/>
          </p:cNvSpPr>
          <p:nvPr/>
        </p:nvSpPr>
        <p:spPr bwMode="auto">
          <a:xfrm flipV="1">
            <a:off x="5291138" y="2493963"/>
            <a:ext cx="720725" cy="1368425"/>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37590" name="Line 22"/>
          <p:cNvSpPr>
            <a:spLocks noChangeShapeType="1"/>
          </p:cNvSpPr>
          <p:nvPr/>
        </p:nvSpPr>
        <p:spPr bwMode="auto">
          <a:xfrm>
            <a:off x="5291138" y="3862388"/>
            <a:ext cx="720725" cy="1368425"/>
          </a:xfrm>
          <a:prstGeom prst="line">
            <a:avLst/>
          </a:prstGeom>
          <a:noFill/>
          <a:ln w="38100">
            <a:solidFill>
              <a:srgbClr val="3366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237591" name="Picture 23" descr="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638" y="4581525"/>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2" name="Picture 24" descr="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638" y="1989138"/>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3" name="Picture 25" descr="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4581525"/>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4" name="Picture 26" descr="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11863" y="3286125"/>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5" name="Picture 27" descr="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11863" y="1998663"/>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6" name="Picture 28" descr="RGB"/>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63938" y="3286125"/>
            <a:ext cx="16764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37597" name="Picture 29" descr="U"/>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63638" y="3243263"/>
            <a:ext cx="1676400" cy="113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64781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p:cNvSpPr>
            <a:spLocks noGrp="1" noChangeArrowheads="1"/>
          </p:cNvSpPr>
          <p:nvPr>
            <p:ph type="title"/>
          </p:nvPr>
        </p:nvSpPr>
        <p:spPr/>
        <p:txBody>
          <a:bodyPr/>
          <a:lstStyle/>
          <a:p>
            <a:r>
              <a:rPr lang="en-US" altLang="zh-CN">
                <a:ea typeface="宋体" panose="02010600030101010101" pitchFamily="2" charset="-122"/>
              </a:rPr>
              <a:t>YUV</a:t>
            </a:r>
            <a:r>
              <a:rPr lang="zh-CN" altLang="en-US">
                <a:ea typeface="宋体" panose="02010600030101010101" pitchFamily="2" charset="-122"/>
              </a:rPr>
              <a:t>格式详解（</a:t>
            </a:r>
            <a:r>
              <a:rPr lang="en-US" altLang="zh-CN">
                <a:ea typeface="宋体" panose="02010600030101010101" pitchFamily="2" charset="-122"/>
              </a:rPr>
              <a:t>1</a:t>
            </a:r>
            <a:r>
              <a:rPr lang="zh-CN" altLang="en-US">
                <a:ea typeface="宋体" panose="02010600030101010101" pitchFamily="2" charset="-122"/>
              </a:rPr>
              <a:t>）</a:t>
            </a:r>
            <a:endParaRPr lang="en-US" altLang="zh-CN">
              <a:ea typeface="宋体" panose="02010600030101010101" pitchFamily="2" charset="-122"/>
            </a:endParaRPr>
          </a:p>
        </p:txBody>
      </p:sp>
      <p:sp>
        <p:nvSpPr>
          <p:cNvPr id="242691" name="Rectangle 3"/>
          <p:cNvSpPr>
            <a:spLocks noGrp="1" noChangeArrowheads="1"/>
          </p:cNvSpPr>
          <p:nvPr>
            <p:ph type="body" idx="1"/>
          </p:nvPr>
        </p:nvSpPr>
        <p:spPr bwMode="auto">
          <a:xfrm>
            <a:off x="457200" y="1600200"/>
            <a:ext cx="82296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Tx/>
              <a:buNone/>
            </a:pPr>
            <a:r>
              <a:rPr lang="en-US" altLang="zh-CN">
                <a:ea typeface="宋体" panose="02010600030101010101" pitchFamily="2" charset="-122"/>
              </a:rPr>
              <a:t>	YUV</a:t>
            </a:r>
            <a:r>
              <a:rPr lang="zh-CN" altLang="en-US">
                <a:ea typeface="宋体" panose="02010600030101010101" pitchFamily="2" charset="-122"/>
              </a:rPr>
              <a:t>是指亮度参量和色度参量分开表示的像素格式。由于亮度信号和色度信号相互独立，并且人眼对彩色细节的分辨能力远低于对亮度细节的分辨能力，因此这种格式不但可以避免相互干扰，还可以降低色度的采样率而不会对图像质量影响太大。</a:t>
            </a:r>
          </a:p>
          <a:p>
            <a:pPr>
              <a:buFontTx/>
              <a:buNone/>
            </a:pPr>
            <a:r>
              <a:rPr lang="en-US" altLang="zh-CN">
                <a:ea typeface="宋体" panose="02010600030101010101" pitchFamily="2" charset="-122"/>
              </a:rPr>
              <a:t>	YUV</a:t>
            </a:r>
            <a:r>
              <a:rPr lang="zh-CN" altLang="en-US">
                <a:ea typeface="宋体" panose="02010600030101010101" pitchFamily="2" charset="-122"/>
              </a:rPr>
              <a:t>是一个比较笼统地说法，针对它的具体排列方式，可以分为很多种具体的格式。</a:t>
            </a:r>
            <a:r>
              <a:rPr lang="en-US" altLang="zh-CN">
                <a:ea typeface="宋体" panose="02010600030101010101" pitchFamily="2" charset="-122"/>
              </a:rPr>
              <a:t>YUV</a:t>
            </a:r>
            <a:r>
              <a:rPr lang="zh-CN" altLang="en-US">
                <a:ea typeface="宋体" panose="02010600030101010101" pitchFamily="2" charset="-122"/>
              </a:rPr>
              <a:t>格式通常有两大类</a:t>
            </a:r>
          </a:p>
          <a:p>
            <a:pPr lvl="1">
              <a:buClr>
                <a:schemeClr val="tx1"/>
              </a:buClr>
              <a:buFont typeface="Wingdings" panose="05000000000000000000" pitchFamily="2" charset="2"/>
              <a:buChar char="l"/>
            </a:pPr>
            <a:r>
              <a:rPr lang="zh-CN" altLang="en-US">
                <a:ea typeface="宋体" panose="02010600030101010101" pitchFamily="2" charset="-122"/>
              </a:rPr>
              <a:t>打包（</a:t>
            </a:r>
            <a:r>
              <a:rPr lang="en-US" altLang="zh-CN">
                <a:ea typeface="宋体" panose="02010600030101010101" pitchFamily="2" charset="-122"/>
              </a:rPr>
              <a:t>packed</a:t>
            </a:r>
            <a:r>
              <a:rPr lang="zh-CN" altLang="en-US">
                <a:ea typeface="宋体" panose="02010600030101010101" pitchFamily="2" charset="-122"/>
              </a:rPr>
              <a:t>）格式：将</a:t>
            </a:r>
            <a:r>
              <a:rPr lang="en-US" altLang="zh-CN">
                <a:ea typeface="宋体" panose="02010600030101010101" pitchFamily="2" charset="-122"/>
              </a:rPr>
              <a:t>YUV</a:t>
            </a:r>
            <a:r>
              <a:rPr lang="zh-CN" altLang="en-US">
                <a:ea typeface="宋体" panose="02010600030101010101" pitchFamily="2" charset="-122"/>
              </a:rPr>
              <a:t>分量存放在同一个数组中，通常是几个相邻的像素组成一个宏像素（</a:t>
            </a:r>
            <a:r>
              <a:rPr lang="en-US" altLang="zh-CN">
                <a:ea typeface="宋体" panose="02010600030101010101" pitchFamily="2" charset="-122"/>
              </a:rPr>
              <a:t>macro-pixel</a:t>
            </a:r>
            <a:r>
              <a:rPr lang="zh-CN" altLang="en-US">
                <a:ea typeface="宋体" panose="02010600030101010101" pitchFamily="2" charset="-122"/>
              </a:rPr>
              <a:t>）</a:t>
            </a:r>
          </a:p>
          <a:p>
            <a:pPr lvl="1">
              <a:buClr>
                <a:schemeClr val="tx1"/>
              </a:buClr>
              <a:buFont typeface="Wingdings" panose="05000000000000000000" pitchFamily="2" charset="2"/>
              <a:buChar char="l"/>
            </a:pPr>
            <a:r>
              <a:rPr lang="zh-CN" altLang="en-US">
                <a:ea typeface="宋体" panose="02010600030101010101" pitchFamily="2" charset="-122"/>
              </a:rPr>
              <a:t>平面（</a:t>
            </a:r>
            <a:r>
              <a:rPr lang="en-US" altLang="zh-CN">
                <a:ea typeface="宋体" panose="02010600030101010101" pitchFamily="2" charset="-122"/>
              </a:rPr>
              <a:t>planar</a:t>
            </a:r>
            <a:r>
              <a:rPr lang="zh-CN" altLang="en-US">
                <a:ea typeface="宋体" panose="02010600030101010101" pitchFamily="2" charset="-122"/>
              </a:rPr>
              <a:t>）格式。使用三个数组分开存放</a:t>
            </a:r>
            <a:r>
              <a:rPr lang="en-US" altLang="zh-CN">
                <a:ea typeface="宋体" panose="02010600030101010101" pitchFamily="2" charset="-122"/>
              </a:rPr>
              <a:t>YUV</a:t>
            </a:r>
            <a:r>
              <a:rPr lang="zh-CN" altLang="en-US">
                <a:ea typeface="宋体" panose="02010600030101010101" pitchFamily="2" charset="-122"/>
              </a:rPr>
              <a:t>三个分量，就像是一个三维平面一样。</a:t>
            </a:r>
          </a:p>
        </p:txBody>
      </p:sp>
    </p:spTree>
    <p:extLst>
      <p:ext uri="{BB962C8B-B14F-4D97-AF65-F5344CB8AC3E}">
        <p14:creationId xmlns:p14="http://schemas.microsoft.com/office/powerpoint/2010/main" val="2704083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p:cNvSpPr>
            <a:spLocks noGrp="1" noChangeArrowheads="1"/>
          </p:cNvSpPr>
          <p:nvPr>
            <p:ph type="title"/>
          </p:nvPr>
        </p:nvSpPr>
        <p:spPr/>
        <p:txBody>
          <a:bodyPr/>
          <a:lstStyle/>
          <a:p>
            <a:r>
              <a:rPr lang="en-US" altLang="zh-CN">
                <a:ea typeface="宋体" panose="02010600030101010101" pitchFamily="2" charset="-122"/>
              </a:rPr>
              <a:t>YUV</a:t>
            </a:r>
            <a:r>
              <a:rPr lang="zh-CN" altLang="en-US">
                <a:ea typeface="宋体" panose="02010600030101010101" pitchFamily="2" charset="-122"/>
              </a:rPr>
              <a:t>格式详解（</a:t>
            </a:r>
            <a:r>
              <a:rPr lang="en-US" altLang="zh-CN">
                <a:ea typeface="宋体" panose="02010600030101010101" pitchFamily="2" charset="-122"/>
              </a:rPr>
              <a:t>2</a:t>
            </a:r>
            <a:r>
              <a:rPr lang="zh-CN" altLang="en-US">
                <a:ea typeface="宋体" panose="02010600030101010101" pitchFamily="2" charset="-122"/>
              </a:rPr>
              <a:t>）</a:t>
            </a:r>
          </a:p>
        </p:txBody>
      </p:sp>
      <p:sp>
        <p:nvSpPr>
          <p:cNvPr id="243715" name="Rectangle 3"/>
          <p:cNvSpPr>
            <a:spLocks noGrp="1" noChangeArrowheads="1"/>
          </p:cNvSpPr>
          <p:nvPr>
            <p:ph type="body" idx="1"/>
          </p:nvPr>
        </p:nvSpPr>
        <p:spPr bwMode="auto">
          <a:xfrm>
            <a:off x="5219700" y="1600200"/>
            <a:ext cx="34671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lnSpc>
                <a:spcPct val="80000"/>
              </a:lnSpc>
              <a:buClr>
                <a:schemeClr val="tx2"/>
              </a:buClr>
              <a:buFont typeface="Wingdings" panose="05000000000000000000" pitchFamily="2" charset="2"/>
              <a:buChar char="l"/>
            </a:pPr>
            <a:r>
              <a:rPr lang="zh-CN" altLang="en-US" sz="1600">
                <a:ea typeface="宋体" panose="02010600030101010101" pitchFamily="2" charset="-122"/>
              </a:rPr>
              <a:t>通常使用</a:t>
            </a:r>
            <a:r>
              <a:rPr lang="en-US" altLang="zh-CN" sz="1600">
                <a:ea typeface="宋体" panose="02010600030101010101" pitchFamily="2" charset="-122"/>
              </a:rPr>
              <a:t>A</a:t>
            </a:r>
            <a:r>
              <a:rPr lang="zh-CN" altLang="en-US" sz="1600">
                <a:ea typeface="宋体" panose="02010600030101010101" pitchFamily="2" charset="-122"/>
              </a:rPr>
              <a:t>：</a:t>
            </a:r>
            <a:r>
              <a:rPr lang="en-US" altLang="zh-CN" sz="1600">
                <a:ea typeface="宋体" panose="02010600030101010101" pitchFamily="2" charset="-122"/>
              </a:rPr>
              <a:t>B</a:t>
            </a:r>
            <a:r>
              <a:rPr lang="zh-CN" altLang="en-US" sz="1600">
                <a:ea typeface="宋体" panose="02010600030101010101" pitchFamily="2" charset="-122"/>
              </a:rPr>
              <a:t>：</a:t>
            </a:r>
            <a:r>
              <a:rPr lang="en-US" altLang="zh-CN" sz="1600">
                <a:ea typeface="宋体" panose="02010600030101010101" pitchFamily="2" charset="-122"/>
              </a:rPr>
              <a:t>C</a:t>
            </a:r>
            <a:r>
              <a:rPr lang="zh-CN" altLang="en-US" sz="1600">
                <a:ea typeface="宋体" panose="02010600030101010101" pitchFamily="2" charset="-122"/>
              </a:rPr>
              <a:t>来表示</a:t>
            </a:r>
            <a:r>
              <a:rPr lang="en-US" altLang="zh-CN" sz="1600">
                <a:ea typeface="宋体" panose="02010600030101010101" pitchFamily="2" charset="-122"/>
              </a:rPr>
              <a:t>YUV</a:t>
            </a:r>
            <a:r>
              <a:rPr lang="zh-CN" altLang="en-US" sz="1600">
                <a:ea typeface="宋体" panose="02010600030101010101" pitchFamily="2" charset="-122"/>
              </a:rPr>
              <a:t>的采样频率比例。</a:t>
            </a:r>
          </a:p>
          <a:p>
            <a:pPr>
              <a:lnSpc>
                <a:spcPct val="80000"/>
              </a:lnSpc>
              <a:buClr>
                <a:schemeClr val="tx2"/>
              </a:buClr>
              <a:buFont typeface="Wingdings" panose="05000000000000000000" pitchFamily="2" charset="2"/>
              <a:buNone/>
            </a:pPr>
            <a:endParaRPr lang="zh-CN" altLang="en-US" sz="1600">
              <a:ea typeface="宋体" panose="02010600030101010101" pitchFamily="2" charset="-122"/>
            </a:endParaRPr>
          </a:p>
          <a:p>
            <a:pPr>
              <a:lnSpc>
                <a:spcPct val="80000"/>
              </a:lnSpc>
              <a:buFont typeface="Wingdings" panose="05000000000000000000" pitchFamily="2" charset="2"/>
              <a:buChar char="Ø"/>
            </a:pPr>
            <a:r>
              <a:rPr lang="en-US" altLang="zh-CN" sz="1600">
                <a:ea typeface="宋体" panose="02010600030101010101" pitchFamily="2" charset="-122"/>
              </a:rPr>
              <a:t>4:4:4 </a:t>
            </a:r>
            <a:r>
              <a:rPr lang="zh-CN" altLang="en-US" sz="1600">
                <a:ea typeface="宋体" panose="02010600030101010101" pitchFamily="2" charset="-122"/>
              </a:rPr>
              <a:t>表示色度频道没有下采样。 </a:t>
            </a:r>
          </a:p>
          <a:p>
            <a:pPr>
              <a:lnSpc>
                <a:spcPct val="80000"/>
              </a:lnSpc>
              <a:buFont typeface="Wingdings" panose="05000000000000000000" pitchFamily="2" charset="2"/>
              <a:buChar char="Ø"/>
            </a:pPr>
            <a:r>
              <a:rPr lang="en-US" altLang="zh-CN" sz="1600">
                <a:ea typeface="宋体" panose="02010600030101010101" pitchFamily="2" charset="-122"/>
              </a:rPr>
              <a:t>4:2:2 </a:t>
            </a:r>
            <a:r>
              <a:rPr lang="zh-CN" altLang="en-US" sz="1600">
                <a:ea typeface="宋体" panose="02010600030101010101" pitchFamily="2" charset="-122"/>
              </a:rPr>
              <a:t>表示 </a:t>
            </a:r>
            <a:r>
              <a:rPr lang="en-US" altLang="zh-CN" sz="1600">
                <a:ea typeface="宋体" panose="02010600030101010101" pitchFamily="2" charset="-122"/>
              </a:rPr>
              <a:t>2:1 </a:t>
            </a:r>
            <a:r>
              <a:rPr lang="zh-CN" altLang="en-US" sz="1600">
                <a:ea typeface="宋体" panose="02010600030101010101" pitchFamily="2" charset="-122"/>
              </a:rPr>
              <a:t>的水平下采样，没有垂直下采样。对于每两个 </a:t>
            </a:r>
            <a:r>
              <a:rPr lang="en-US" altLang="zh-CN" sz="1600">
                <a:ea typeface="宋体" panose="02010600030101010101" pitchFamily="2" charset="-122"/>
              </a:rPr>
              <a:t>U </a:t>
            </a:r>
            <a:r>
              <a:rPr lang="zh-CN" altLang="en-US" sz="1600">
                <a:ea typeface="宋体" panose="02010600030101010101" pitchFamily="2" charset="-122"/>
              </a:rPr>
              <a:t>样例或 </a:t>
            </a:r>
            <a:r>
              <a:rPr lang="en-US" altLang="zh-CN" sz="1600">
                <a:ea typeface="宋体" panose="02010600030101010101" pitchFamily="2" charset="-122"/>
              </a:rPr>
              <a:t>V </a:t>
            </a:r>
            <a:r>
              <a:rPr lang="zh-CN" altLang="en-US" sz="1600">
                <a:ea typeface="宋体" panose="02010600030101010101" pitchFamily="2" charset="-122"/>
              </a:rPr>
              <a:t>样例，每个扫描行都包含四个 </a:t>
            </a:r>
            <a:r>
              <a:rPr lang="en-US" altLang="zh-CN" sz="1600">
                <a:ea typeface="宋体" panose="02010600030101010101" pitchFamily="2" charset="-122"/>
              </a:rPr>
              <a:t>Y </a:t>
            </a:r>
            <a:r>
              <a:rPr lang="zh-CN" altLang="en-US" sz="1600">
                <a:ea typeface="宋体" panose="02010600030101010101" pitchFamily="2" charset="-122"/>
              </a:rPr>
              <a:t>样例。</a:t>
            </a:r>
          </a:p>
          <a:p>
            <a:pPr>
              <a:lnSpc>
                <a:spcPct val="80000"/>
              </a:lnSpc>
              <a:buFont typeface="Wingdings" panose="05000000000000000000" pitchFamily="2" charset="2"/>
              <a:buChar char="Ø"/>
            </a:pPr>
            <a:r>
              <a:rPr lang="en-US" altLang="zh-CN" sz="1600">
                <a:ea typeface="宋体" panose="02010600030101010101" pitchFamily="2" charset="-122"/>
              </a:rPr>
              <a:t>4:2:0 </a:t>
            </a:r>
            <a:r>
              <a:rPr lang="zh-CN" altLang="en-US" sz="1600">
                <a:ea typeface="宋体" panose="02010600030101010101" pitchFamily="2" charset="-122"/>
              </a:rPr>
              <a:t>表示 </a:t>
            </a:r>
            <a:r>
              <a:rPr lang="en-US" altLang="zh-CN" sz="1600">
                <a:ea typeface="宋体" panose="02010600030101010101" pitchFamily="2" charset="-122"/>
              </a:rPr>
              <a:t>2:1 </a:t>
            </a:r>
            <a:r>
              <a:rPr lang="zh-CN" altLang="en-US" sz="1600">
                <a:ea typeface="宋体" panose="02010600030101010101" pitchFamily="2" charset="-122"/>
              </a:rPr>
              <a:t>的水平下采样，</a:t>
            </a:r>
            <a:r>
              <a:rPr lang="en-US" altLang="zh-CN" sz="1600">
                <a:ea typeface="宋体" panose="02010600030101010101" pitchFamily="2" charset="-122"/>
              </a:rPr>
              <a:t>2:1 </a:t>
            </a:r>
            <a:r>
              <a:rPr lang="zh-CN" altLang="en-US" sz="1600">
                <a:ea typeface="宋体" panose="02010600030101010101" pitchFamily="2" charset="-122"/>
              </a:rPr>
              <a:t>的垂直下采样。 </a:t>
            </a:r>
          </a:p>
          <a:p>
            <a:pPr>
              <a:lnSpc>
                <a:spcPct val="80000"/>
              </a:lnSpc>
              <a:buFont typeface="Wingdings" panose="05000000000000000000" pitchFamily="2" charset="2"/>
              <a:buChar char="Ø"/>
            </a:pPr>
            <a:r>
              <a:rPr lang="en-US" altLang="zh-CN" sz="1600">
                <a:ea typeface="宋体" panose="02010600030101010101" pitchFamily="2" charset="-122"/>
              </a:rPr>
              <a:t>4:1:1 </a:t>
            </a:r>
            <a:r>
              <a:rPr lang="zh-CN" altLang="en-US" sz="1600">
                <a:ea typeface="宋体" panose="02010600030101010101" pitchFamily="2" charset="-122"/>
              </a:rPr>
              <a:t>表示 </a:t>
            </a:r>
            <a:r>
              <a:rPr lang="en-US" altLang="zh-CN" sz="1600">
                <a:ea typeface="宋体" panose="02010600030101010101" pitchFamily="2" charset="-122"/>
              </a:rPr>
              <a:t>4:1 </a:t>
            </a:r>
            <a:r>
              <a:rPr lang="zh-CN" altLang="en-US" sz="1600">
                <a:ea typeface="宋体" panose="02010600030101010101" pitchFamily="2" charset="-122"/>
              </a:rPr>
              <a:t>的水平下采样，没有垂直下采样。对于每个 </a:t>
            </a:r>
            <a:r>
              <a:rPr lang="en-US" altLang="zh-CN" sz="1600">
                <a:ea typeface="宋体" panose="02010600030101010101" pitchFamily="2" charset="-122"/>
              </a:rPr>
              <a:t>U </a:t>
            </a:r>
            <a:r>
              <a:rPr lang="zh-CN" altLang="en-US" sz="1600">
                <a:ea typeface="宋体" panose="02010600030101010101" pitchFamily="2" charset="-122"/>
              </a:rPr>
              <a:t>样例或 </a:t>
            </a:r>
            <a:r>
              <a:rPr lang="en-US" altLang="zh-CN" sz="1600">
                <a:ea typeface="宋体" panose="02010600030101010101" pitchFamily="2" charset="-122"/>
              </a:rPr>
              <a:t>V </a:t>
            </a:r>
            <a:r>
              <a:rPr lang="zh-CN" altLang="en-US" sz="1600">
                <a:ea typeface="宋体" panose="02010600030101010101" pitchFamily="2" charset="-122"/>
              </a:rPr>
              <a:t>样例，每个扫描行都包含四个 </a:t>
            </a:r>
            <a:r>
              <a:rPr lang="en-US" altLang="zh-CN" sz="1600">
                <a:ea typeface="宋体" panose="02010600030101010101" pitchFamily="2" charset="-122"/>
              </a:rPr>
              <a:t>Y </a:t>
            </a:r>
            <a:r>
              <a:rPr lang="zh-CN" altLang="en-US" sz="1600">
                <a:ea typeface="宋体" panose="02010600030101010101" pitchFamily="2" charset="-122"/>
              </a:rPr>
              <a:t>样例。与其他格式相比，</a:t>
            </a:r>
            <a:r>
              <a:rPr lang="en-US" altLang="zh-CN" sz="1600">
                <a:ea typeface="宋体" panose="02010600030101010101" pitchFamily="2" charset="-122"/>
              </a:rPr>
              <a:t>4:1:1 </a:t>
            </a:r>
            <a:r>
              <a:rPr lang="zh-CN" altLang="en-US" sz="1600">
                <a:ea typeface="宋体" panose="02010600030101010101" pitchFamily="2" charset="-122"/>
              </a:rPr>
              <a:t>采样不太常用。 </a:t>
            </a:r>
            <a:endParaRPr lang="en-US" altLang="zh-CN" sz="1600">
              <a:ea typeface="宋体" panose="02010600030101010101" pitchFamily="2" charset="-122"/>
            </a:endParaRPr>
          </a:p>
        </p:txBody>
      </p:sp>
      <p:sp>
        <p:nvSpPr>
          <p:cNvPr id="243716" name="Rectangle 4"/>
          <p:cNvSpPr>
            <a:spLocks noChangeArrowheads="1"/>
          </p:cNvSpPr>
          <p:nvPr/>
        </p:nvSpPr>
        <p:spPr bwMode="auto">
          <a:xfrm>
            <a:off x="755650" y="3602038"/>
            <a:ext cx="2160588"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18987" anchor="ctr">
            <a:spAutoFit/>
          </a:bodyPr>
          <a:lstStyle/>
          <a:p>
            <a:pPr eaLnBrk="1" fontAlgn="ctr" hangingPunct="1">
              <a:spcBef>
                <a:spcPct val="0"/>
              </a:spcBef>
            </a:pPr>
            <a:r>
              <a:rPr lang="zh-CN" altLang="en-US" sz="1200">
                <a:ea typeface="宋体" panose="02010600030101010101" pitchFamily="2" charset="-122"/>
              </a:rPr>
              <a:t>图 </a:t>
            </a:r>
            <a:r>
              <a:rPr lang="en-US" altLang="zh-CN" sz="1200">
                <a:ea typeface="宋体" panose="02010600030101010101" pitchFamily="2" charset="-122"/>
              </a:rPr>
              <a:t>1. YUV 4:4:4 </a:t>
            </a:r>
            <a:r>
              <a:rPr lang="zh-CN" altLang="en-US" sz="1200">
                <a:ea typeface="宋体" panose="02010600030101010101" pitchFamily="2" charset="-122"/>
              </a:rPr>
              <a:t>样例位置</a:t>
            </a:r>
            <a:endParaRPr lang="zh-CN" altLang="en-US" sz="1800">
              <a:ea typeface="宋体" panose="02010600030101010101" pitchFamily="2" charset="-122"/>
            </a:endParaRPr>
          </a:p>
        </p:txBody>
      </p:sp>
      <p:pic>
        <p:nvPicPr>
          <p:cNvPr id="243717" name="Picture 5" descr="yuvformat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1700213"/>
            <a:ext cx="16192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243719" name="Picture 7" descr="yuvformats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0088" y="1700213"/>
            <a:ext cx="1619250" cy="1619250"/>
          </a:xfrm>
          <a:prstGeom prst="rect">
            <a:avLst/>
          </a:prstGeom>
          <a:noFill/>
          <a:extLst>
            <a:ext uri="{909E8E84-426E-40DD-AFC4-6F175D3DCCD1}">
              <a14:hiddenFill xmlns:a14="http://schemas.microsoft.com/office/drawing/2010/main">
                <a:solidFill>
                  <a:srgbClr val="FFFFFF"/>
                </a:solidFill>
              </a14:hiddenFill>
            </a:ext>
          </a:extLst>
        </p:spPr>
      </p:pic>
      <p:sp>
        <p:nvSpPr>
          <p:cNvPr id="243720" name="Rectangle 8"/>
          <p:cNvSpPr>
            <a:spLocks noChangeArrowheads="1"/>
          </p:cNvSpPr>
          <p:nvPr/>
        </p:nvSpPr>
        <p:spPr bwMode="auto">
          <a:xfrm>
            <a:off x="3132138" y="3586163"/>
            <a:ext cx="2160587"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18987" anchor="ctr">
            <a:spAutoFit/>
          </a:bodyPr>
          <a:lstStyle/>
          <a:p>
            <a:pPr eaLnBrk="1" fontAlgn="ctr" hangingPunct="1">
              <a:spcBef>
                <a:spcPct val="0"/>
              </a:spcBef>
            </a:pPr>
            <a:r>
              <a:rPr lang="zh-CN" altLang="en-US" sz="1200">
                <a:ea typeface="宋体" panose="02010600030101010101" pitchFamily="2" charset="-122"/>
              </a:rPr>
              <a:t>图 </a:t>
            </a:r>
            <a:r>
              <a:rPr lang="en-US" altLang="zh-CN" sz="1200">
                <a:ea typeface="宋体" panose="02010600030101010101" pitchFamily="2" charset="-122"/>
              </a:rPr>
              <a:t>2. YUV 4:2:2 </a:t>
            </a:r>
            <a:r>
              <a:rPr lang="zh-CN" altLang="en-US" sz="1200">
                <a:ea typeface="宋体" panose="02010600030101010101" pitchFamily="2" charset="-122"/>
              </a:rPr>
              <a:t>样例位置</a:t>
            </a:r>
          </a:p>
        </p:txBody>
      </p:sp>
      <p:pic>
        <p:nvPicPr>
          <p:cNvPr id="243722" name="Picture 10" descr="yuvformats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4041775"/>
            <a:ext cx="1619250" cy="1619250"/>
          </a:xfrm>
          <a:prstGeom prst="rect">
            <a:avLst/>
          </a:prstGeom>
          <a:noFill/>
          <a:extLst>
            <a:ext uri="{909E8E84-426E-40DD-AFC4-6F175D3DCCD1}">
              <a14:hiddenFill xmlns:a14="http://schemas.microsoft.com/office/drawing/2010/main">
                <a:solidFill>
                  <a:srgbClr val="FFFFFF"/>
                </a:solidFill>
              </a14:hiddenFill>
            </a:ext>
          </a:extLst>
        </p:spPr>
      </p:pic>
      <p:sp>
        <p:nvSpPr>
          <p:cNvPr id="243723" name="Rectangle 11"/>
          <p:cNvSpPr>
            <a:spLocks noChangeArrowheads="1"/>
          </p:cNvSpPr>
          <p:nvPr/>
        </p:nvSpPr>
        <p:spPr bwMode="auto">
          <a:xfrm>
            <a:off x="755650" y="5799138"/>
            <a:ext cx="2160588" cy="4572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18987" anchor="ctr">
            <a:spAutoFit/>
          </a:bodyPr>
          <a:lstStyle/>
          <a:p>
            <a:pPr eaLnBrk="1" fontAlgn="ctr" hangingPunct="1">
              <a:spcBef>
                <a:spcPct val="0"/>
              </a:spcBef>
            </a:pPr>
            <a:r>
              <a:rPr lang="zh-CN" altLang="en-US" sz="1200">
                <a:ea typeface="宋体" panose="02010600030101010101" pitchFamily="2" charset="-122"/>
              </a:rPr>
              <a:t>图 </a:t>
            </a:r>
            <a:r>
              <a:rPr lang="en-US" altLang="zh-CN" sz="1200">
                <a:ea typeface="宋体" panose="02010600030101010101" pitchFamily="2" charset="-122"/>
              </a:rPr>
              <a:t>3. YUV 4:2:0 </a:t>
            </a:r>
            <a:r>
              <a:rPr lang="zh-CN" altLang="en-US" sz="1200">
                <a:ea typeface="宋体" panose="02010600030101010101" pitchFamily="2" charset="-122"/>
              </a:rPr>
              <a:t>样例位置</a:t>
            </a:r>
          </a:p>
          <a:p>
            <a:pPr algn="ctr" eaLnBrk="1" fontAlgn="ctr" hangingPunct="1">
              <a:spcBef>
                <a:spcPct val="0"/>
              </a:spcBef>
            </a:pPr>
            <a:r>
              <a:rPr lang="en-US" altLang="zh-CN" sz="1200">
                <a:ea typeface="宋体" panose="02010600030101010101" pitchFamily="2" charset="-122"/>
              </a:rPr>
              <a:t>MPEG1</a:t>
            </a:r>
            <a:r>
              <a:rPr lang="zh-CN" altLang="en-US" sz="1200">
                <a:ea typeface="宋体" panose="02010600030101010101" pitchFamily="2" charset="-122"/>
              </a:rPr>
              <a:t>方案</a:t>
            </a:r>
            <a:endParaRPr lang="zh-CN" altLang="en-US" sz="1800">
              <a:ea typeface="宋体" panose="02010600030101010101" pitchFamily="2" charset="-122"/>
            </a:endParaRPr>
          </a:p>
        </p:txBody>
      </p:sp>
      <p:pic>
        <p:nvPicPr>
          <p:cNvPr id="243725" name="Picture 13" descr="yuvformats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40088" y="4041775"/>
            <a:ext cx="1619250" cy="1619250"/>
          </a:xfrm>
          <a:prstGeom prst="rect">
            <a:avLst/>
          </a:prstGeom>
          <a:noFill/>
          <a:extLst>
            <a:ext uri="{909E8E84-426E-40DD-AFC4-6F175D3DCCD1}">
              <a14:hiddenFill xmlns:a14="http://schemas.microsoft.com/office/drawing/2010/main">
                <a:solidFill>
                  <a:srgbClr val="FFFFFF"/>
                </a:solidFill>
              </a14:hiddenFill>
            </a:ext>
          </a:extLst>
        </p:spPr>
      </p:pic>
      <p:sp>
        <p:nvSpPr>
          <p:cNvPr id="243726" name="Rectangle 14"/>
          <p:cNvSpPr>
            <a:spLocks noChangeArrowheads="1"/>
          </p:cNvSpPr>
          <p:nvPr/>
        </p:nvSpPr>
        <p:spPr bwMode="auto">
          <a:xfrm>
            <a:off x="3132138" y="5876925"/>
            <a:ext cx="2160587" cy="45720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318987" anchor="ctr">
            <a:spAutoFit/>
          </a:bodyPr>
          <a:lstStyle/>
          <a:p>
            <a:pPr eaLnBrk="1" fontAlgn="ctr" hangingPunct="1">
              <a:spcBef>
                <a:spcPct val="0"/>
              </a:spcBef>
            </a:pPr>
            <a:r>
              <a:rPr lang="zh-CN" altLang="en-US" sz="1200">
                <a:ea typeface="宋体" panose="02010600030101010101" pitchFamily="2" charset="-122"/>
              </a:rPr>
              <a:t>图 </a:t>
            </a:r>
            <a:r>
              <a:rPr lang="en-US" altLang="zh-CN" sz="1200">
                <a:ea typeface="宋体" panose="02010600030101010101" pitchFamily="2" charset="-122"/>
              </a:rPr>
              <a:t>3. YUV 4:2:0 </a:t>
            </a:r>
            <a:r>
              <a:rPr lang="zh-CN" altLang="en-US" sz="1200">
                <a:ea typeface="宋体" panose="02010600030101010101" pitchFamily="2" charset="-122"/>
              </a:rPr>
              <a:t>样例位置</a:t>
            </a:r>
          </a:p>
          <a:p>
            <a:pPr algn="ctr" eaLnBrk="1" fontAlgn="ctr" hangingPunct="1">
              <a:spcBef>
                <a:spcPct val="0"/>
              </a:spcBef>
            </a:pPr>
            <a:r>
              <a:rPr lang="en-US" altLang="zh-CN" sz="1200">
                <a:ea typeface="宋体" panose="02010600030101010101" pitchFamily="2" charset="-122"/>
              </a:rPr>
              <a:t>MPEG2</a:t>
            </a:r>
            <a:r>
              <a:rPr lang="zh-CN" altLang="en-US" sz="1200">
                <a:ea typeface="宋体" panose="02010600030101010101" pitchFamily="2" charset="-122"/>
              </a:rPr>
              <a:t>方案</a:t>
            </a:r>
            <a:endParaRPr lang="zh-CN" altLang="en-US" sz="1800">
              <a:ea typeface="宋体" panose="02010600030101010101" pitchFamily="2" charset="-122"/>
            </a:endParaRPr>
          </a:p>
        </p:txBody>
      </p:sp>
    </p:spTree>
    <p:extLst>
      <p:ext uri="{BB962C8B-B14F-4D97-AF65-F5344CB8AC3E}">
        <p14:creationId xmlns:p14="http://schemas.microsoft.com/office/powerpoint/2010/main" val="3900262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63" name="Rectangle 15"/>
          <p:cNvSpPr>
            <a:spLocks noChangeArrowheads="1"/>
          </p:cNvSpPr>
          <p:nvPr/>
        </p:nvSpPr>
        <p:spPr bwMode="auto">
          <a:xfrm>
            <a:off x="3060700" y="1917700"/>
            <a:ext cx="936625" cy="2873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0" name="Rectangle 2"/>
          <p:cNvSpPr>
            <a:spLocks noGrp="1" noChangeArrowheads="1"/>
          </p:cNvSpPr>
          <p:nvPr>
            <p:ph type="title"/>
          </p:nvPr>
        </p:nvSpPr>
        <p:spPr/>
        <p:txBody>
          <a:bodyPr/>
          <a:lstStyle/>
          <a:p>
            <a:r>
              <a:rPr lang="zh-CN" altLang="en-US">
                <a:ea typeface="宋体" panose="02010600030101010101" pitchFamily="2" charset="-122"/>
              </a:rPr>
              <a:t>数字图像的获取</a:t>
            </a:r>
            <a:endParaRPr lang="en-US" altLang="zh-CN">
              <a:ea typeface="宋体" panose="02010600030101010101" pitchFamily="2" charset="-122"/>
            </a:endParaRPr>
          </a:p>
        </p:txBody>
      </p:sp>
      <p:sp>
        <p:nvSpPr>
          <p:cNvPr id="232456" name="Rectangle 8"/>
          <p:cNvSpPr>
            <a:spLocks noChangeArrowheads="1"/>
          </p:cNvSpPr>
          <p:nvPr/>
        </p:nvSpPr>
        <p:spPr bwMode="auto">
          <a:xfrm>
            <a:off x="1620838" y="1917700"/>
            <a:ext cx="792162" cy="2873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7" name="Line 9"/>
          <p:cNvSpPr>
            <a:spLocks noChangeShapeType="1"/>
          </p:cNvSpPr>
          <p:nvPr/>
        </p:nvSpPr>
        <p:spPr bwMode="auto">
          <a:xfrm>
            <a:off x="1189038" y="2060575"/>
            <a:ext cx="431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58" name="Text Box 10"/>
          <p:cNvSpPr txBox="1">
            <a:spLocks noChangeArrowheads="1"/>
          </p:cNvSpPr>
          <p:nvPr/>
        </p:nvSpPr>
        <p:spPr bwMode="auto">
          <a:xfrm>
            <a:off x="2413000" y="1773238"/>
            <a:ext cx="720725"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光信号</a:t>
            </a:r>
            <a:endParaRPr lang="en-US" altLang="zh-CN" sz="1200">
              <a:ea typeface="宋体" panose="02010600030101010101" pitchFamily="2" charset="-122"/>
            </a:endParaRPr>
          </a:p>
        </p:txBody>
      </p:sp>
      <p:sp>
        <p:nvSpPr>
          <p:cNvPr id="232459" name="Text Box 11"/>
          <p:cNvSpPr txBox="1">
            <a:spLocks noChangeArrowheads="1"/>
          </p:cNvSpPr>
          <p:nvPr/>
        </p:nvSpPr>
        <p:spPr bwMode="auto">
          <a:xfrm>
            <a:off x="900113" y="1785938"/>
            <a:ext cx="793750"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a:ea typeface="宋体" panose="02010600030101010101" pitchFamily="2" charset="-122"/>
              </a:rPr>
              <a:t>被摄景物</a:t>
            </a:r>
            <a:endParaRPr lang="en-US" altLang="zh-CN" sz="1200">
              <a:ea typeface="宋体" panose="02010600030101010101" pitchFamily="2" charset="-122"/>
            </a:endParaRPr>
          </a:p>
        </p:txBody>
      </p:sp>
      <p:sp>
        <p:nvSpPr>
          <p:cNvPr id="232460" name="Text Box 12"/>
          <p:cNvSpPr txBox="1">
            <a:spLocks noChangeArrowheads="1"/>
          </p:cNvSpPr>
          <p:nvPr/>
        </p:nvSpPr>
        <p:spPr bwMode="auto">
          <a:xfrm>
            <a:off x="1620838" y="1930400"/>
            <a:ext cx="863600" cy="27463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光学系统</a:t>
            </a:r>
            <a:endParaRPr lang="en-US" altLang="zh-CN" sz="1200">
              <a:ea typeface="宋体" panose="02010600030101010101" pitchFamily="2" charset="-122"/>
            </a:endParaRPr>
          </a:p>
        </p:txBody>
      </p:sp>
      <p:sp>
        <p:nvSpPr>
          <p:cNvPr id="232461" name="Line 13"/>
          <p:cNvSpPr>
            <a:spLocks noChangeShapeType="1"/>
          </p:cNvSpPr>
          <p:nvPr/>
        </p:nvSpPr>
        <p:spPr bwMode="auto">
          <a:xfrm>
            <a:off x="2413000" y="20605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2" name="Text Box 14"/>
          <p:cNvSpPr txBox="1">
            <a:spLocks noChangeArrowheads="1"/>
          </p:cNvSpPr>
          <p:nvPr/>
        </p:nvSpPr>
        <p:spPr bwMode="auto">
          <a:xfrm>
            <a:off x="3060700" y="1917700"/>
            <a:ext cx="1008063" cy="27463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图像传感器</a:t>
            </a:r>
            <a:endParaRPr lang="en-US" altLang="zh-CN" sz="1200">
              <a:ea typeface="宋体" panose="02010600030101010101" pitchFamily="2" charset="-122"/>
            </a:endParaRPr>
          </a:p>
        </p:txBody>
      </p:sp>
      <p:sp>
        <p:nvSpPr>
          <p:cNvPr id="232464" name="Rectangle 16"/>
          <p:cNvSpPr>
            <a:spLocks noChangeArrowheads="1"/>
          </p:cNvSpPr>
          <p:nvPr/>
        </p:nvSpPr>
        <p:spPr bwMode="auto">
          <a:xfrm>
            <a:off x="4645025" y="1917700"/>
            <a:ext cx="792163" cy="2873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5" name="Rectangle 17"/>
          <p:cNvSpPr>
            <a:spLocks noChangeArrowheads="1"/>
          </p:cNvSpPr>
          <p:nvPr/>
        </p:nvSpPr>
        <p:spPr bwMode="auto">
          <a:xfrm>
            <a:off x="6084888" y="1917700"/>
            <a:ext cx="792162" cy="287338"/>
          </a:xfrm>
          <a:prstGeom prst="rect">
            <a:avLst/>
          </a:prstGeom>
          <a:solidFill>
            <a:srgbClr val="C0C0C0"/>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6" name="Line 18"/>
          <p:cNvSpPr>
            <a:spLocks noChangeShapeType="1"/>
          </p:cNvSpPr>
          <p:nvPr/>
        </p:nvSpPr>
        <p:spPr bwMode="auto">
          <a:xfrm>
            <a:off x="3997325" y="20605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67" name="Text Box 19"/>
          <p:cNvSpPr txBox="1">
            <a:spLocks noChangeArrowheads="1"/>
          </p:cNvSpPr>
          <p:nvPr/>
        </p:nvSpPr>
        <p:spPr bwMode="auto">
          <a:xfrm>
            <a:off x="3995738" y="1773238"/>
            <a:ext cx="720725"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电信号</a:t>
            </a:r>
            <a:endParaRPr lang="en-US" altLang="zh-CN" sz="1200">
              <a:ea typeface="宋体" panose="02010600030101010101" pitchFamily="2" charset="-122"/>
            </a:endParaRPr>
          </a:p>
        </p:txBody>
      </p:sp>
      <p:sp>
        <p:nvSpPr>
          <p:cNvPr id="232468" name="Text Box 20"/>
          <p:cNvSpPr txBox="1">
            <a:spLocks noChangeArrowheads="1"/>
          </p:cNvSpPr>
          <p:nvPr/>
        </p:nvSpPr>
        <p:spPr bwMode="auto">
          <a:xfrm>
            <a:off x="4645025" y="1917700"/>
            <a:ext cx="865188" cy="27463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200">
                <a:ea typeface="宋体" panose="02010600030101010101" pitchFamily="2" charset="-122"/>
              </a:rPr>
              <a:t>A/D</a:t>
            </a:r>
            <a:r>
              <a:rPr lang="zh-CN" altLang="en-US" sz="1200">
                <a:ea typeface="宋体" panose="02010600030101010101" pitchFamily="2" charset="-122"/>
              </a:rPr>
              <a:t>转换</a:t>
            </a:r>
          </a:p>
        </p:txBody>
      </p:sp>
      <p:sp>
        <p:nvSpPr>
          <p:cNvPr id="232469" name="Line 21"/>
          <p:cNvSpPr>
            <a:spLocks noChangeShapeType="1"/>
          </p:cNvSpPr>
          <p:nvPr/>
        </p:nvSpPr>
        <p:spPr bwMode="auto">
          <a:xfrm>
            <a:off x="5437188" y="2060575"/>
            <a:ext cx="6477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70" name="Text Box 22"/>
          <p:cNvSpPr txBox="1">
            <a:spLocks noChangeArrowheads="1"/>
          </p:cNvSpPr>
          <p:nvPr/>
        </p:nvSpPr>
        <p:spPr bwMode="auto">
          <a:xfrm>
            <a:off x="5364163" y="1773238"/>
            <a:ext cx="936625"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数字图像</a:t>
            </a:r>
            <a:endParaRPr lang="en-US" altLang="zh-CN" sz="1200">
              <a:ea typeface="宋体" panose="02010600030101010101" pitchFamily="2" charset="-122"/>
            </a:endParaRPr>
          </a:p>
        </p:txBody>
      </p:sp>
      <p:sp>
        <p:nvSpPr>
          <p:cNvPr id="232471" name="Text Box 23"/>
          <p:cNvSpPr txBox="1">
            <a:spLocks noChangeArrowheads="1"/>
          </p:cNvSpPr>
          <p:nvPr/>
        </p:nvSpPr>
        <p:spPr bwMode="auto">
          <a:xfrm>
            <a:off x="6086475" y="1917700"/>
            <a:ext cx="863600" cy="274638"/>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200">
                <a:ea typeface="宋体" panose="02010600030101010101" pitchFamily="2" charset="-122"/>
              </a:rPr>
              <a:t>DSP</a:t>
            </a:r>
            <a:r>
              <a:rPr lang="zh-CN" altLang="en-US" sz="1200">
                <a:ea typeface="宋体" panose="02010600030101010101" pitchFamily="2" charset="-122"/>
              </a:rPr>
              <a:t>处理</a:t>
            </a:r>
          </a:p>
        </p:txBody>
      </p:sp>
      <p:pic>
        <p:nvPicPr>
          <p:cNvPr id="232473"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03775" y="30988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74" name="Line 26"/>
          <p:cNvSpPr>
            <a:spLocks noChangeShapeType="1"/>
          </p:cNvSpPr>
          <p:nvPr/>
        </p:nvSpPr>
        <p:spPr bwMode="auto">
          <a:xfrm>
            <a:off x="6516688" y="2205038"/>
            <a:ext cx="0" cy="15113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32475" name="Text Box 27"/>
          <p:cNvSpPr txBox="1">
            <a:spLocks noChangeArrowheads="1"/>
          </p:cNvSpPr>
          <p:nvPr/>
        </p:nvSpPr>
        <p:spPr bwMode="auto">
          <a:xfrm>
            <a:off x="6516688" y="2303463"/>
            <a:ext cx="460375" cy="1187450"/>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200">
                <a:ea typeface="宋体" panose="02010600030101010101" pitchFamily="2" charset="-122"/>
              </a:rPr>
              <a:t>特定格式图像</a:t>
            </a:r>
            <a:endParaRPr lang="en-US" altLang="zh-CN" sz="1200">
              <a:ea typeface="宋体" panose="02010600030101010101" pitchFamily="2" charset="-122"/>
            </a:endParaRPr>
          </a:p>
        </p:txBody>
      </p:sp>
      <p:pic>
        <p:nvPicPr>
          <p:cNvPr id="232476"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19675" y="33147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77"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5575" y="35306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78"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451475" y="37465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79"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67375" y="39624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2480" name="Picture 22" descr="elephen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83275" y="4178300"/>
            <a:ext cx="1281113" cy="97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481" name="Text Box 33"/>
          <p:cNvSpPr txBox="1">
            <a:spLocks noChangeArrowheads="1"/>
          </p:cNvSpPr>
          <p:nvPr/>
        </p:nvSpPr>
        <p:spPr bwMode="auto">
          <a:xfrm>
            <a:off x="3995738" y="2074863"/>
            <a:ext cx="720725" cy="27463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200">
                <a:ea typeface="宋体" panose="02010600030101010101" pitchFamily="2" charset="-122"/>
              </a:rPr>
              <a:t>  RGB</a:t>
            </a:r>
          </a:p>
        </p:txBody>
      </p:sp>
      <p:sp>
        <p:nvSpPr>
          <p:cNvPr id="232482" name="Rectangle 3"/>
          <p:cNvSpPr>
            <a:spLocks noChangeArrowheads="1"/>
          </p:cNvSpPr>
          <p:nvPr/>
        </p:nvSpPr>
        <p:spPr bwMode="auto">
          <a:xfrm>
            <a:off x="468313" y="2492375"/>
            <a:ext cx="4183062"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SzPct val="100000"/>
              <a:buBlip>
                <a:blip r:embed="rId3"/>
              </a:buBlip>
              <a:defRPr sz="24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buChar char="·"/>
              <a:defRPr sz="2000">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buChar char="·"/>
              <a:defRPr>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buChar char="·"/>
              <a:defRPr sz="16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buChar char="·"/>
              <a:defRPr sz="14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9pPr>
          </a:lstStyle>
          <a:p>
            <a:pPr algn="just" eaLnBrk="1" hangingPunct="1">
              <a:buFontTx/>
              <a:buNone/>
            </a:pPr>
            <a:r>
              <a:rPr lang="en-US" altLang="zh-CN">
                <a:ea typeface="宋体" panose="02010600030101010101" pitchFamily="2" charset="-122"/>
              </a:rPr>
              <a:t>	DSP</a:t>
            </a:r>
            <a:r>
              <a:rPr lang="zh-CN" altLang="en-US">
                <a:ea typeface="宋体" panose="02010600030101010101" pitchFamily="2" charset="-122"/>
              </a:rPr>
              <a:t>能力较强的相机</a:t>
            </a:r>
            <a:r>
              <a:rPr lang="en-US" altLang="zh-CN">
                <a:ea typeface="宋体" panose="02010600030101010101" pitchFamily="2" charset="-122"/>
              </a:rPr>
              <a:t>/</a:t>
            </a:r>
            <a:r>
              <a:rPr lang="zh-CN" altLang="en-US">
                <a:ea typeface="宋体" panose="02010600030101010101" pitchFamily="2" charset="-122"/>
              </a:rPr>
              <a:t>摄像头能够较高水平地完成诸如黑色补偿、 光照度补偿、 缺陷像素修补、 滤色器补偿插值、 </a:t>
            </a:r>
            <a:r>
              <a:rPr lang="en-US" altLang="zh-CN">
                <a:ea typeface="宋体" panose="02010600030101010101" pitchFamily="2" charset="-122"/>
              </a:rPr>
              <a:t>γ</a:t>
            </a:r>
            <a:r>
              <a:rPr lang="zh-CN" altLang="en-US">
                <a:ea typeface="宋体" panose="02010600030101010101" pitchFamily="2" charset="-122"/>
              </a:rPr>
              <a:t>校正、 白平衡、 假彩色抑制等操作， 补偿了许多由于硬件所造成的图像缺陷</a:t>
            </a:r>
          </a:p>
        </p:txBody>
      </p:sp>
    </p:spTree>
    <p:extLst>
      <p:ext uri="{BB962C8B-B14F-4D97-AF65-F5344CB8AC3E}">
        <p14:creationId xmlns:p14="http://schemas.microsoft.com/office/powerpoint/2010/main" val="3545356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Rectangle 2"/>
          <p:cNvSpPr>
            <a:spLocks noGrp="1" noChangeArrowheads="1"/>
          </p:cNvSpPr>
          <p:nvPr>
            <p:ph type="title"/>
          </p:nvPr>
        </p:nvSpPr>
        <p:spPr/>
        <p:txBody>
          <a:bodyPr/>
          <a:lstStyle/>
          <a:p>
            <a:r>
              <a:rPr lang="zh-CN" altLang="en-US">
                <a:ea typeface="宋体" panose="02010600030101010101" pitchFamily="2" charset="-122"/>
              </a:rPr>
              <a:t>视频相关概念与参数</a:t>
            </a:r>
          </a:p>
        </p:txBody>
      </p:sp>
      <p:pic>
        <p:nvPicPr>
          <p:cNvPr id="258052"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64175" y="2497138"/>
            <a:ext cx="1135063" cy="108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8053" name="Content Placeholder 2"/>
          <p:cNvSpPr>
            <a:spLocks/>
          </p:cNvSpPr>
          <p:nvPr/>
        </p:nvSpPr>
        <p:spPr bwMode="auto">
          <a:xfrm>
            <a:off x="796925" y="1555750"/>
            <a:ext cx="8029575" cy="4865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SzPct val="100000"/>
              <a:buBlip>
                <a:blip r:embed="rId3"/>
              </a:buBlip>
              <a:defRPr sz="24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buChar char="·"/>
              <a:defRPr sz="2000">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buChar char="·"/>
              <a:defRPr>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buChar char="·"/>
              <a:defRPr sz="16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buChar char="·"/>
              <a:defRPr sz="14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9pPr>
          </a:lstStyle>
          <a:p>
            <a:pPr eaLnBrk="1" hangingPunct="1"/>
            <a:r>
              <a:rPr lang="en-US" altLang="zh-CN">
                <a:ea typeface="宋体" panose="02010600030101010101" pitchFamily="2" charset="-122"/>
              </a:rPr>
              <a:t>Frame (</a:t>
            </a:r>
            <a:r>
              <a:rPr lang="zh-CN" altLang="en-US">
                <a:ea typeface="宋体" panose="02010600030101010101" pitchFamily="2" charset="-122"/>
              </a:rPr>
              <a:t>帧</a:t>
            </a:r>
            <a:r>
              <a:rPr lang="en-US" altLang="zh-CN">
                <a:ea typeface="宋体" panose="02010600030101010101" pitchFamily="2" charset="-122"/>
              </a:rPr>
              <a:t>)</a:t>
            </a:r>
          </a:p>
          <a:p>
            <a:pPr lvl="1" eaLnBrk="1" hangingPunct="1">
              <a:buFont typeface="Symbol" panose="05050102010706020507" pitchFamily="18" charset="2"/>
              <a:buNone/>
            </a:pPr>
            <a:r>
              <a:rPr lang="zh-CN" altLang="en-US">
                <a:ea typeface="宋体" panose="02010600030101010101" pitchFamily="2" charset="-122"/>
              </a:rPr>
              <a:t>视频序列中每一个静态图像为一帧</a:t>
            </a:r>
            <a:endParaRPr lang="en-US" altLang="zh-CN">
              <a:ea typeface="宋体" panose="02010600030101010101" pitchFamily="2" charset="-122"/>
            </a:endParaRPr>
          </a:p>
          <a:p>
            <a:pPr eaLnBrk="1" hangingPunct="1"/>
            <a:r>
              <a:rPr lang="en-US" altLang="zh-CN">
                <a:ea typeface="宋体" panose="02010600030101010101" pitchFamily="2" charset="-122"/>
              </a:rPr>
              <a:t>Pixel (</a:t>
            </a:r>
            <a:r>
              <a:rPr lang="zh-CN" altLang="en-US">
                <a:ea typeface="宋体" panose="02010600030101010101" pitchFamily="2" charset="-122"/>
              </a:rPr>
              <a:t>像素</a:t>
            </a:r>
            <a:r>
              <a:rPr lang="en-US" altLang="zh-CN">
                <a:ea typeface="宋体" panose="02010600030101010101" pitchFamily="2" charset="-122"/>
              </a:rPr>
              <a:t>)</a:t>
            </a:r>
          </a:p>
          <a:p>
            <a:pPr eaLnBrk="1" hangingPunct="1">
              <a:buFontTx/>
              <a:buNone/>
            </a:pPr>
            <a:r>
              <a:rPr lang="en-US" altLang="zh-CN">
                <a:ea typeface="宋体" panose="02010600030101010101" pitchFamily="2" charset="-122"/>
              </a:rPr>
              <a:t>	 </a:t>
            </a:r>
            <a:r>
              <a:rPr lang="zh-CN" altLang="en-US" sz="2000">
                <a:ea typeface="宋体" panose="02010600030101010101" pitchFamily="2" charset="-122"/>
              </a:rPr>
              <a:t>图像的最小处理单元</a:t>
            </a:r>
            <a:endParaRPr lang="en-US" altLang="zh-CN" sz="2000">
              <a:ea typeface="宋体" panose="02010600030101010101" pitchFamily="2" charset="-122"/>
            </a:endParaRPr>
          </a:p>
          <a:p>
            <a:pPr eaLnBrk="1" hangingPunct="1"/>
            <a:r>
              <a:rPr lang="en-US" altLang="zh-CN">
                <a:ea typeface="宋体" panose="02010600030101010101" pitchFamily="2" charset="-122"/>
              </a:rPr>
              <a:t>Resolution (</a:t>
            </a:r>
            <a:r>
              <a:rPr lang="zh-CN" altLang="en-US">
                <a:ea typeface="宋体" panose="02010600030101010101" pitchFamily="2" charset="-122"/>
              </a:rPr>
              <a:t>分辨率、解析度</a:t>
            </a:r>
            <a:r>
              <a:rPr lang="en-US" altLang="zh-CN">
                <a:ea typeface="宋体" panose="02010600030101010101" pitchFamily="2" charset="-122"/>
              </a:rPr>
              <a:t>)</a:t>
            </a:r>
          </a:p>
          <a:p>
            <a:pPr eaLnBrk="1" hangingPunct="1">
              <a:buFontTx/>
              <a:buNone/>
            </a:pPr>
            <a:r>
              <a:rPr lang="en-US" altLang="zh-CN" sz="2000">
                <a:ea typeface="宋体" panose="02010600030101010101" pitchFamily="2" charset="-122"/>
              </a:rPr>
              <a:t>	 </a:t>
            </a:r>
            <a:r>
              <a:rPr lang="zh-CN" altLang="en-US" sz="2000">
                <a:ea typeface="宋体" panose="02010600030101010101" pitchFamily="2" charset="-122"/>
              </a:rPr>
              <a:t>一帧图像中总的像素个数</a:t>
            </a:r>
            <a:endParaRPr lang="en-US" altLang="zh-CN" sz="2000">
              <a:ea typeface="宋体" panose="02010600030101010101" pitchFamily="2" charset="-122"/>
            </a:endParaRPr>
          </a:p>
          <a:p>
            <a:pPr eaLnBrk="1" hangingPunct="1"/>
            <a:r>
              <a:rPr lang="en-US" altLang="zh-CN">
                <a:effectLst>
                  <a:outerShdw blurRad="38100" dist="38100" dir="2700000" algn="tl">
                    <a:srgbClr val="C0C0C0"/>
                  </a:outerShdw>
                </a:effectLst>
                <a:ea typeface="宋体" panose="02010600030101010101" pitchFamily="2" charset="-122"/>
              </a:rPr>
              <a:t>Aspect Ratio (</a:t>
            </a:r>
            <a:r>
              <a:rPr lang="zh-CN" altLang="en-US">
                <a:effectLst>
                  <a:outerShdw blurRad="38100" dist="38100" dir="2700000" algn="tl">
                    <a:srgbClr val="C0C0C0"/>
                  </a:outerShdw>
                </a:effectLst>
                <a:ea typeface="宋体" panose="02010600030101010101" pitchFamily="2" charset="-122"/>
              </a:rPr>
              <a:t>长宽比</a:t>
            </a:r>
            <a:r>
              <a:rPr lang="en-US" altLang="zh-CN">
                <a:effectLst>
                  <a:outerShdw blurRad="38100" dist="38100" dir="2700000" algn="tl">
                    <a:srgbClr val="C0C0C0"/>
                  </a:outerShdw>
                </a:effectLst>
                <a:ea typeface="宋体" panose="02010600030101010101" pitchFamily="2" charset="-122"/>
              </a:rPr>
              <a:t>)</a:t>
            </a:r>
          </a:p>
          <a:p>
            <a:pPr eaLnBrk="1" hangingPunct="1"/>
            <a:r>
              <a:rPr lang="en-US" altLang="zh-CN">
                <a:effectLst>
                  <a:outerShdw blurRad="38100" dist="38100" dir="2700000" algn="tl">
                    <a:srgbClr val="C0C0C0"/>
                  </a:outerShdw>
                </a:effectLst>
                <a:ea typeface="宋体" panose="02010600030101010101" pitchFamily="2" charset="-122"/>
              </a:rPr>
              <a:t>Frame rate (</a:t>
            </a:r>
            <a:r>
              <a:rPr lang="zh-CN" altLang="en-US">
                <a:effectLst>
                  <a:outerShdw blurRad="38100" dist="38100" dir="2700000" algn="tl">
                    <a:srgbClr val="C0C0C0"/>
                  </a:outerShdw>
                </a:effectLst>
                <a:ea typeface="宋体" panose="02010600030101010101" pitchFamily="2" charset="-122"/>
              </a:rPr>
              <a:t>帧率</a:t>
            </a:r>
            <a:r>
              <a:rPr lang="en-US" altLang="zh-CN">
                <a:effectLst>
                  <a:outerShdw blurRad="38100" dist="38100" dir="2700000" algn="tl">
                    <a:srgbClr val="C0C0C0"/>
                  </a:outerShdw>
                </a:effectLst>
                <a:ea typeface="宋体" panose="02010600030101010101" pitchFamily="2" charset="-122"/>
              </a:rPr>
              <a:t>)</a:t>
            </a:r>
          </a:p>
          <a:p>
            <a:pPr eaLnBrk="1" hangingPunct="1">
              <a:buFontTx/>
              <a:buNone/>
            </a:pPr>
            <a:r>
              <a:rPr lang="en-US" altLang="zh-CN">
                <a:effectLst>
                  <a:outerShdw blurRad="38100" dist="38100" dir="2700000" algn="tl">
                    <a:srgbClr val="C0C0C0"/>
                  </a:outerShdw>
                </a:effectLst>
                <a:ea typeface="宋体" panose="02010600030101010101" pitchFamily="2" charset="-122"/>
              </a:rPr>
              <a:t>	 </a:t>
            </a:r>
            <a:r>
              <a:rPr lang="zh-CN" altLang="en-US" sz="2000">
                <a:effectLst>
                  <a:outerShdw blurRad="38100" dist="38100" dir="2700000" algn="tl">
                    <a:srgbClr val="C0C0C0"/>
                  </a:outerShdw>
                </a:effectLst>
                <a:ea typeface="宋体" panose="02010600030101010101" pitchFamily="2" charset="-122"/>
              </a:rPr>
              <a:t>每秒获取</a:t>
            </a:r>
            <a:r>
              <a:rPr lang="en-US" altLang="zh-CN" sz="2000">
                <a:effectLst>
                  <a:outerShdw blurRad="38100" dist="38100" dir="2700000" algn="tl">
                    <a:srgbClr val="C0C0C0"/>
                  </a:outerShdw>
                </a:effectLst>
                <a:ea typeface="宋体" panose="02010600030101010101" pitchFamily="2" charset="-122"/>
              </a:rPr>
              <a:t>/</a:t>
            </a:r>
            <a:r>
              <a:rPr lang="zh-CN" altLang="en-US" sz="2000">
                <a:effectLst>
                  <a:outerShdw blurRad="38100" dist="38100" dir="2700000" algn="tl">
                    <a:srgbClr val="C0C0C0"/>
                  </a:outerShdw>
                </a:effectLst>
                <a:ea typeface="宋体" panose="02010600030101010101" pitchFamily="2" charset="-122"/>
              </a:rPr>
              <a:t>编码的静态图像个数</a:t>
            </a:r>
            <a:endParaRPr lang="en-US" altLang="zh-CN" sz="2000">
              <a:effectLst>
                <a:outerShdw blurRad="38100" dist="38100" dir="2700000" algn="tl">
                  <a:srgbClr val="C0C0C0"/>
                </a:outerShdw>
              </a:effectLst>
              <a:ea typeface="宋体" panose="02010600030101010101" pitchFamily="2" charset="-122"/>
            </a:endParaRPr>
          </a:p>
          <a:p>
            <a:pPr eaLnBrk="1" hangingPunct="1"/>
            <a:r>
              <a:rPr lang="en-US" altLang="zh-CN">
                <a:effectLst>
                  <a:outerShdw blurRad="38100" dist="38100" dir="2700000" algn="tl">
                    <a:srgbClr val="C0C0C0"/>
                  </a:outerShdw>
                </a:effectLst>
                <a:ea typeface="宋体" panose="02010600030101010101" pitchFamily="2" charset="-122"/>
              </a:rPr>
              <a:t>Bit rate</a:t>
            </a:r>
            <a:r>
              <a:rPr lang="zh-CN" altLang="en-US">
                <a:effectLst>
                  <a:outerShdw blurRad="38100" dist="38100" dir="2700000" algn="tl">
                    <a:srgbClr val="C0C0C0"/>
                  </a:outerShdw>
                </a:effectLst>
                <a:ea typeface="宋体" panose="02010600030101010101" pitchFamily="2" charset="-122"/>
              </a:rPr>
              <a:t>（码率）</a:t>
            </a:r>
          </a:p>
          <a:p>
            <a:pPr eaLnBrk="1" hangingPunct="1">
              <a:buFontTx/>
              <a:buNone/>
            </a:pPr>
            <a:r>
              <a:rPr lang="en-US" altLang="zh-CN">
                <a:ea typeface="宋体" panose="02010600030101010101" pitchFamily="2" charset="-122"/>
              </a:rPr>
              <a:t>	 </a:t>
            </a:r>
            <a:r>
              <a:rPr lang="zh-CN" altLang="en-US" sz="2000">
                <a:ea typeface="宋体" panose="02010600030101010101" pitchFamily="2" charset="-122"/>
              </a:rPr>
              <a:t>每秒产生的压缩码流比特数</a:t>
            </a:r>
            <a:endParaRPr lang="en-US" altLang="zh-CN" sz="2000">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eaLnBrk="1" hangingPunct="1"/>
            <a:endParaRPr lang="en-US" altLang="zh-CN">
              <a:ea typeface="宋体" panose="02010600030101010101" pitchFamily="2" charset="-122"/>
            </a:endParaRPr>
          </a:p>
          <a:p>
            <a:pPr lvl="1" eaLnBrk="1" hangingPunct="1"/>
            <a:endParaRPr lang="zh-CN" altLang="en-US">
              <a:ea typeface="宋体" panose="02010600030101010101" pitchFamily="2" charset="-122"/>
            </a:endParaRPr>
          </a:p>
        </p:txBody>
      </p:sp>
      <p:pic>
        <p:nvPicPr>
          <p:cNvPr id="258064" name="Picture 2" descr="http://www.artlex.com/ArtLex/g/images/grid.gi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64175" y="2492375"/>
            <a:ext cx="1195388" cy="1157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94720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014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9975" y="2238375"/>
            <a:ext cx="3648075"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0138" name="Rectangle 42"/>
          <p:cNvSpPr>
            <a:spLocks noGrp="1" noChangeArrowheads="1"/>
          </p:cNvSpPr>
          <p:nvPr>
            <p:ph type="title"/>
          </p:nvPr>
        </p:nvSpPr>
        <p:spPr/>
        <p:txBody>
          <a:bodyPr/>
          <a:lstStyle/>
          <a:p>
            <a:r>
              <a:rPr lang="en-US" altLang="zh-CN">
                <a:ea typeface="宋体" panose="02010600030101010101" pitchFamily="2" charset="-122"/>
              </a:rPr>
              <a:t>Format &amp; Resolution</a:t>
            </a:r>
          </a:p>
        </p:txBody>
      </p:sp>
      <p:graphicFrame>
        <p:nvGraphicFramePr>
          <p:cNvPr id="260100" name="Group 4"/>
          <p:cNvGraphicFramePr>
            <a:graphicFrameLocks noGrp="1"/>
          </p:cNvGraphicFramePr>
          <p:nvPr>
            <p:ph idx="1"/>
          </p:nvPr>
        </p:nvGraphicFramePr>
        <p:xfrm>
          <a:off x="468313" y="1773238"/>
          <a:ext cx="2314575" cy="3989390"/>
        </p:xfrm>
        <a:graphic>
          <a:graphicData uri="http://schemas.openxmlformats.org/drawingml/2006/table">
            <a:tbl>
              <a:tblPr/>
              <a:tblGrid>
                <a:gridCol w="920750">
                  <a:extLst>
                    <a:ext uri="{9D8B030D-6E8A-4147-A177-3AD203B41FA5}">
                      <a16:colId xmlns:a16="http://schemas.microsoft.com/office/drawing/2014/main" val="3531741051"/>
                    </a:ext>
                  </a:extLst>
                </a:gridCol>
                <a:gridCol w="1393825">
                  <a:extLst>
                    <a:ext uri="{9D8B030D-6E8A-4147-A177-3AD203B41FA5}">
                      <a16:colId xmlns:a16="http://schemas.microsoft.com/office/drawing/2014/main" val="3371754632"/>
                    </a:ext>
                  </a:extLst>
                </a:gridCol>
              </a:tblGrid>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Arial" panose="020B0604020202020204" pitchFamily="34" charset="0"/>
                          <a:ea typeface="宋体" panose="02010600030101010101" pitchFamily="2" charset="-122"/>
                        </a:rPr>
                        <a:t>Format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rgbClr val="FFFFFF"/>
                          </a:solidFill>
                          <a:effectLst/>
                          <a:latin typeface="Arial" panose="020B0604020202020204" pitchFamily="34" charset="0"/>
                          <a:ea typeface="宋体" panose="02010600030101010101" pitchFamily="2" charset="-122"/>
                        </a:rPr>
                        <a:t>Resolution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3000339429"/>
                  </a:ext>
                </a:extLst>
              </a:tr>
              <a:tr h="363538">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QCIF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174 x 144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extLst>
                  <a:ext uri="{0D108BD9-81ED-4DB2-BD59-A6C34878D82A}">
                    <a16:rowId xmlns:a16="http://schemas.microsoft.com/office/drawing/2014/main" val="590199842"/>
                  </a:ext>
                </a:extLst>
              </a:tr>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CIF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352 x 288</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extLst>
                  <a:ext uri="{0D108BD9-81ED-4DB2-BD59-A6C34878D82A}">
                    <a16:rowId xmlns:a16="http://schemas.microsoft.com/office/drawing/2014/main" val="1959682097"/>
                  </a:ext>
                </a:extLst>
              </a:tr>
              <a:tr h="363538">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2CIF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352 x 576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extLst>
                  <a:ext uri="{0D108BD9-81ED-4DB2-BD59-A6C34878D82A}">
                    <a16:rowId xmlns:a16="http://schemas.microsoft.com/office/drawing/2014/main" val="1099474337"/>
                  </a:ext>
                </a:extLst>
              </a:tr>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4CIF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704 x 576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extLst>
                  <a:ext uri="{0D108BD9-81ED-4DB2-BD59-A6C34878D82A}">
                    <a16:rowId xmlns:a16="http://schemas.microsoft.com/office/drawing/2014/main" val="439153026"/>
                  </a:ext>
                </a:extLst>
              </a:tr>
              <a:tr h="363538">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QSIF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174 x 112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extLst>
                  <a:ext uri="{0D108BD9-81ED-4DB2-BD59-A6C34878D82A}">
                    <a16:rowId xmlns:a16="http://schemas.microsoft.com/office/drawing/2014/main" val="754060105"/>
                  </a:ext>
                </a:extLst>
              </a:tr>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SIF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352 x 240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extLst>
                  <a:ext uri="{0D108BD9-81ED-4DB2-BD59-A6C34878D82A}">
                    <a16:rowId xmlns:a16="http://schemas.microsoft.com/office/drawing/2014/main" val="3713213359"/>
                  </a:ext>
                </a:extLst>
              </a:tr>
              <a:tr h="363538">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2SIF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352 x 480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extLst>
                  <a:ext uri="{0D108BD9-81ED-4DB2-BD59-A6C34878D82A}">
                    <a16:rowId xmlns:a16="http://schemas.microsoft.com/office/drawing/2014/main" val="4261248756"/>
                  </a:ext>
                </a:extLst>
              </a:tr>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4SIF</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704 x 480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extLst>
                  <a:ext uri="{0D108BD9-81ED-4DB2-BD59-A6C34878D82A}">
                    <a16:rowId xmlns:a16="http://schemas.microsoft.com/office/drawing/2014/main" val="662032581"/>
                  </a:ext>
                </a:extLst>
              </a:tr>
              <a:tr h="363538">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720p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1280 x 720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BCDDE"/>
                    </a:solidFill>
                  </a:tcPr>
                </a:tc>
                <a:extLst>
                  <a:ext uri="{0D108BD9-81ED-4DB2-BD59-A6C34878D82A}">
                    <a16:rowId xmlns:a16="http://schemas.microsoft.com/office/drawing/2014/main" val="1406822513"/>
                  </a:ext>
                </a:extLst>
              </a:tr>
              <a:tr h="361950">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1080p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tc>
                  <a:txBody>
                    <a:bodyPr/>
                    <a:lstStyle>
                      <a:lvl1pPr>
                        <a:spcBef>
                          <a:spcPts val="600"/>
                        </a:spcBef>
                        <a:buSzPct val="100000"/>
                        <a:defRPr sz="20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defRPr>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defRPr sz="1600">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defRPr sz="14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defRPr sz="12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defRPr sz="1200">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000000"/>
                          </a:solidFill>
                          <a:effectLst/>
                          <a:latin typeface="Arial" panose="020B0604020202020204" pitchFamily="34" charset="0"/>
                          <a:ea typeface="宋体" panose="02010600030101010101" pitchFamily="2" charset="-122"/>
                        </a:rPr>
                        <a:t>1920 x 1080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7E8EF"/>
                    </a:solidFill>
                  </a:tcPr>
                </a:tc>
                <a:extLst>
                  <a:ext uri="{0D108BD9-81ED-4DB2-BD59-A6C34878D82A}">
                    <a16:rowId xmlns:a16="http://schemas.microsoft.com/office/drawing/2014/main" val="3521061702"/>
                  </a:ext>
                </a:extLst>
              </a:tr>
            </a:tbl>
          </a:graphicData>
        </a:graphic>
      </p:graphicFrame>
      <p:pic>
        <p:nvPicPr>
          <p:cNvPr id="260140" name="Picture 2" descr="http://www.artlex.com/ArtLex/g/images/grid.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4725" y="2143125"/>
            <a:ext cx="3760788" cy="363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5318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Agenda</a:t>
            </a:r>
            <a:endParaRPr lang="zh-CN" altLang="en-US" dirty="0"/>
          </a:p>
        </p:txBody>
      </p:sp>
      <p:sp>
        <p:nvSpPr>
          <p:cNvPr id="3" name="Content Placeholder 2"/>
          <p:cNvSpPr>
            <a:spLocks noGrp="1"/>
          </p:cNvSpPr>
          <p:nvPr>
            <p:ph idx="1"/>
          </p:nvPr>
        </p:nvSpPr>
        <p:spPr/>
        <p:txBody>
          <a:bodyPr>
            <a:normAutofit/>
          </a:bodyPr>
          <a:lstStyle/>
          <a:p>
            <a:r>
              <a:rPr lang="en-US" altLang="zh-CN" dirty="0"/>
              <a:t>General MP knowledge</a:t>
            </a:r>
          </a:p>
          <a:p>
            <a:r>
              <a:rPr lang="en-US" altLang="zh-CN" dirty="0"/>
              <a:t>Video Processing</a:t>
            </a:r>
          </a:p>
          <a:p>
            <a:r>
              <a:rPr lang="en-US" altLang="zh-CN" dirty="0"/>
              <a:t>Audio Processing</a:t>
            </a:r>
          </a:p>
          <a:p>
            <a:r>
              <a:rPr lang="en-US" altLang="zh-CN" dirty="0"/>
              <a:t>AVC/SVC</a:t>
            </a:r>
          </a:p>
          <a:p>
            <a:r>
              <a:rPr lang="es-ES" altLang="zh-CN" dirty="0"/>
              <a:t>Media </a:t>
            </a:r>
            <a:r>
              <a:rPr lang="es-ES" altLang="zh-CN" dirty="0" err="1"/>
              <a:t>Quality</a:t>
            </a:r>
            <a:endParaRPr lang="zh-CN" altLang="en-US" dirty="0"/>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p:cNvSpPr>
            <a:spLocks noGrp="1" noChangeArrowheads="1"/>
          </p:cNvSpPr>
          <p:nvPr>
            <p:ph type="title"/>
          </p:nvPr>
        </p:nvSpPr>
        <p:spPr/>
        <p:txBody>
          <a:bodyPr/>
          <a:lstStyle/>
          <a:p>
            <a:r>
              <a:rPr lang="en-US" altLang="zh-CN">
                <a:effectLst>
                  <a:outerShdw blurRad="38100" dist="38100" dir="2700000" algn="tl">
                    <a:srgbClr val="C0C0C0"/>
                  </a:outerShdw>
                </a:effectLst>
                <a:ea typeface="宋体" panose="02010600030101010101" pitchFamily="2" charset="-122"/>
              </a:rPr>
              <a:t>Aspect Ratio (</a:t>
            </a:r>
            <a:r>
              <a:rPr lang="zh-CN" altLang="en-US">
                <a:effectLst>
                  <a:outerShdw blurRad="38100" dist="38100" dir="2700000" algn="tl">
                    <a:srgbClr val="C0C0C0"/>
                  </a:outerShdw>
                </a:effectLst>
                <a:ea typeface="宋体" panose="02010600030101010101" pitchFamily="2" charset="-122"/>
              </a:rPr>
              <a:t>长宽比</a:t>
            </a:r>
            <a:r>
              <a:rPr lang="en-US" altLang="zh-CN">
                <a:effectLst>
                  <a:outerShdw blurRad="38100" dist="38100" dir="2700000" algn="tl">
                    <a:srgbClr val="C0C0C0"/>
                  </a:outerShdw>
                </a:effectLst>
                <a:ea typeface="宋体" panose="02010600030101010101" pitchFamily="2" charset="-122"/>
              </a:rPr>
              <a:t>)</a:t>
            </a:r>
            <a:endParaRPr lang="zh-CN" altLang="en-US">
              <a:ea typeface="宋体" panose="02010600030101010101" pitchFamily="2" charset="-122"/>
            </a:endParaRPr>
          </a:p>
        </p:txBody>
      </p:sp>
      <p:sp>
        <p:nvSpPr>
          <p:cNvPr id="262148" name="Content Placeholder 2"/>
          <p:cNvSpPr>
            <a:spLocks/>
          </p:cNvSpPr>
          <p:nvPr/>
        </p:nvSpPr>
        <p:spPr bwMode="auto">
          <a:xfrm>
            <a:off x="815975" y="1412875"/>
            <a:ext cx="8089900" cy="166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ts val="600"/>
              </a:spcBef>
              <a:buSzPct val="100000"/>
              <a:buBlip>
                <a:blip r:embed="rId2"/>
              </a:buBlip>
              <a:defRPr sz="2400">
                <a:solidFill>
                  <a:schemeClr val="tx1"/>
                </a:solidFill>
                <a:latin typeface="Arial" panose="020B0604020202020204" pitchFamily="34" charset="0"/>
              </a:defRPr>
            </a:lvl1pPr>
            <a:lvl2pPr marL="742950" indent="-285750">
              <a:spcBef>
                <a:spcPts val="600"/>
              </a:spcBef>
              <a:buClr>
                <a:srgbClr val="999B9E"/>
              </a:buClr>
              <a:buSzPct val="100000"/>
              <a:buFont typeface="Symbol" panose="05050102010706020507" pitchFamily="18" charset="2"/>
              <a:buChar char="·"/>
              <a:defRPr sz="2000">
                <a:solidFill>
                  <a:schemeClr val="tx1"/>
                </a:solidFill>
                <a:latin typeface="Arial" panose="020B0604020202020204" pitchFamily="34" charset="0"/>
              </a:defRPr>
            </a:lvl2pPr>
            <a:lvl3pPr marL="1143000" indent="-228600">
              <a:spcBef>
                <a:spcPts val="600"/>
              </a:spcBef>
              <a:buClr>
                <a:srgbClr val="999B9E"/>
              </a:buClr>
              <a:buSzPct val="100000"/>
              <a:buFont typeface="Symbol" panose="05050102010706020507" pitchFamily="18" charset="2"/>
              <a:buChar char="·"/>
              <a:defRPr>
                <a:solidFill>
                  <a:schemeClr val="tx1"/>
                </a:solidFill>
                <a:latin typeface="Arial" panose="020B0604020202020204" pitchFamily="34" charset="0"/>
              </a:defRPr>
            </a:lvl3pPr>
            <a:lvl4pPr marL="1600200" indent="-228600">
              <a:spcBef>
                <a:spcPts val="600"/>
              </a:spcBef>
              <a:buClr>
                <a:srgbClr val="999B9E"/>
              </a:buClr>
              <a:buSzPct val="100000"/>
              <a:buFont typeface="Symbol" panose="05050102010706020507" pitchFamily="18" charset="2"/>
              <a:buChar char="·"/>
              <a:defRPr sz="1600">
                <a:solidFill>
                  <a:schemeClr val="tx1"/>
                </a:solidFill>
                <a:latin typeface="Arial" panose="020B0604020202020204" pitchFamily="34" charset="0"/>
              </a:defRPr>
            </a:lvl4pPr>
            <a:lvl5pPr marL="2057400" indent="-228600">
              <a:spcBef>
                <a:spcPct val="20000"/>
              </a:spcBef>
              <a:buClr>
                <a:schemeClr val="bg2"/>
              </a:buClr>
              <a:buFont typeface="Symbol" panose="05050102010706020507" pitchFamily="18" charset="2"/>
              <a:buChar char="·"/>
              <a:defRPr sz="1400">
                <a:solidFill>
                  <a:schemeClr val="tx1"/>
                </a:solidFill>
                <a:latin typeface="Arial" panose="020B0604020202020204" pitchFamily="34" charset="0"/>
              </a:defRPr>
            </a:lvl5pPr>
            <a:lvl6pPr marL="25146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6pPr>
            <a:lvl7pPr marL="29718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7pPr>
            <a:lvl8pPr marL="34290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8pPr>
            <a:lvl9pPr marL="3886200" indent="-228600" fontAlgn="base">
              <a:spcBef>
                <a:spcPct val="20000"/>
              </a:spcBef>
              <a:spcAft>
                <a:spcPct val="0"/>
              </a:spcAft>
              <a:buClr>
                <a:schemeClr val="bg2"/>
              </a:buClr>
              <a:buFont typeface="Symbol" panose="05050102010706020507" pitchFamily="18" charset="2"/>
              <a:buChar char="·"/>
              <a:defRPr sz="1400">
                <a:solidFill>
                  <a:schemeClr val="tx1"/>
                </a:solidFill>
                <a:latin typeface="Arial" panose="020B0604020202020204" pitchFamily="34" charset="0"/>
              </a:defRPr>
            </a:lvl9pPr>
          </a:lstStyle>
          <a:p>
            <a:pPr eaLnBrk="1" hangingPunct="1"/>
            <a:r>
              <a:rPr lang="en-US" altLang="zh-CN">
                <a:ea typeface="宋体" panose="02010600030101010101" pitchFamily="2" charset="-122"/>
              </a:rPr>
              <a:t>Common Aspect Ratios</a:t>
            </a:r>
          </a:p>
          <a:p>
            <a:pPr lvl="1" eaLnBrk="1" hangingPunct="1"/>
            <a:r>
              <a:rPr lang="en-US" altLang="zh-CN">
                <a:ea typeface="宋体" panose="02010600030101010101" pitchFamily="2" charset="-122"/>
              </a:rPr>
              <a:t>4:3         (traditional TV, film – 1.33:1)</a:t>
            </a:r>
          </a:p>
          <a:p>
            <a:pPr lvl="1" eaLnBrk="1" hangingPunct="1"/>
            <a:r>
              <a:rPr lang="en-US" altLang="zh-CN">
                <a:ea typeface="宋体" panose="02010600030101010101" pitchFamily="2" charset="-122"/>
              </a:rPr>
              <a:t>16:9       (HD TV – 1.78:1)</a:t>
            </a:r>
          </a:p>
          <a:p>
            <a:pPr lvl="1" eaLnBrk="1" hangingPunct="1"/>
            <a:r>
              <a:rPr lang="en-US" altLang="zh-CN">
                <a:ea typeface="宋体" panose="02010600030101010101" pitchFamily="2" charset="-122"/>
              </a:rPr>
              <a:t>21:9       (wide screen film – 2.35:1)</a:t>
            </a:r>
          </a:p>
        </p:txBody>
      </p:sp>
      <p:pic>
        <p:nvPicPr>
          <p:cNvPr id="262149" name="Picture 2" descr="http://www.paintonscreen.com/images/tech/aspectRati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9925" y="3168650"/>
            <a:ext cx="5419725" cy="3171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1273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Video Codec</a:t>
            </a:r>
          </a:p>
        </p:txBody>
      </p:sp>
      <p:sp>
        <p:nvSpPr>
          <p:cNvPr id="3" name="Content Placeholder 2"/>
          <p:cNvSpPr>
            <a:spLocks noGrp="1"/>
          </p:cNvSpPr>
          <p:nvPr>
            <p:ph idx="1"/>
          </p:nvPr>
        </p:nvSpPr>
        <p:spPr/>
        <p:txBody>
          <a:bodyPr/>
          <a:lstStyle/>
          <a:p>
            <a:r>
              <a:rPr lang="en-US" dirty="0"/>
              <a:t>Polycom video codec</a:t>
            </a:r>
          </a:p>
          <a:p>
            <a:pPr lvl="1"/>
            <a:r>
              <a:rPr lang="en-US" dirty="0"/>
              <a:t>H.263/H.264/H.265</a:t>
            </a:r>
          </a:p>
          <a:p>
            <a:pPr lvl="1"/>
            <a:r>
              <a:rPr lang="en-US" dirty="0"/>
              <a:t>SVC code</a:t>
            </a:r>
          </a:p>
          <a:p>
            <a:r>
              <a:rPr lang="en-US" dirty="0"/>
              <a:t>Other codec</a:t>
            </a:r>
          </a:p>
          <a:p>
            <a:pPr lvl="1"/>
            <a:r>
              <a:rPr lang="en-US" dirty="0"/>
              <a:t>VP8, VP9</a:t>
            </a:r>
          </a:p>
          <a:p>
            <a:pPr lvl="1"/>
            <a:r>
              <a:rPr lang="en-US" dirty="0"/>
              <a:t>Hardware codec</a:t>
            </a:r>
            <a:endParaRPr lang="en-US" dirty="0"/>
          </a:p>
        </p:txBody>
      </p:sp>
    </p:spTree>
    <p:extLst>
      <p:ext uri="{BB962C8B-B14F-4D97-AF65-F5344CB8AC3E}">
        <p14:creationId xmlns:p14="http://schemas.microsoft.com/office/powerpoint/2010/main" val="35827604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basic knowledge sharing</a:t>
            </a:r>
          </a:p>
        </p:txBody>
      </p:sp>
      <p:sp>
        <p:nvSpPr>
          <p:cNvPr id="3" name="Content Placeholder 2"/>
          <p:cNvSpPr>
            <a:spLocks noGrp="1"/>
          </p:cNvSpPr>
          <p:nvPr>
            <p:ph idx="1"/>
          </p:nvPr>
        </p:nvSpPr>
        <p:spPr/>
        <p:txBody>
          <a:bodyPr>
            <a:normAutofit fontScale="70000" lnSpcReduction="20000"/>
          </a:bodyPr>
          <a:lstStyle/>
          <a:p>
            <a:pPr marL="0" indent="0">
              <a:buNone/>
            </a:pPr>
            <a:r>
              <a:rPr lang="zh-CN" altLang="en-US" sz="2800" b="1" dirty="0"/>
              <a:t>语音信号的数字化</a:t>
            </a:r>
            <a:endParaRPr lang="en-US" altLang="zh-CN" sz="2800" dirty="0">
              <a:solidFill>
                <a:schemeClr val="tx2"/>
              </a:solidFill>
              <a:ea typeface="宋体" pitchFamily="2" charset="-122"/>
            </a:endParaRPr>
          </a:p>
          <a:p>
            <a:pPr marL="0" indent="0">
              <a:buNone/>
            </a:pPr>
            <a:r>
              <a:rPr lang="zh-CN" altLang="en-US" dirty="0"/>
              <a:t>通过电脑或者其它数字录音设备采集的语音信号都已经经过数字化了，</a:t>
            </a:r>
            <a:endParaRPr lang="en-US" altLang="zh-CN" dirty="0"/>
          </a:p>
          <a:p>
            <a:pPr marL="0" indent="0">
              <a:buNone/>
            </a:pPr>
            <a:r>
              <a:rPr lang="zh-CN" altLang="en-US" dirty="0"/>
              <a:t>一般不需要用户再进行数字化处理。尽管如此，有必要简单了解一下语音信</a:t>
            </a:r>
            <a:endParaRPr lang="en-US" altLang="zh-CN" dirty="0"/>
          </a:p>
          <a:p>
            <a:pPr marL="0" indent="0">
              <a:buNone/>
            </a:pPr>
            <a:r>
              <a:rPr lang="zh-CN" altLang="en-US" dirty="0"/>
              <a:t>号的数字化过程与原理。</a:t>
            </a:r>
            <a:endParaRPr lang="en-US" altLang="zh-CN" dirty="0"/>
          </a:p>
          <a:p>
            <a:endParaRPr lang="en-US" dirty="0">
              <a:solidFill>
                <a:schemeClr val="tx2"/>
              </a:solidFill>
              <a:ea typeface="宋体" pitchFamily="2" charset="-122"/>
            </a:endParaRPr>
          </a:p>
          <a:p>
            <a:endParaRPr lang="en-US" dirty="0">
              <a:solidFill>
                <a:schemeClr val="tx2"/>
              </a:solidFill>
              <a:ea typeface="宋体" pitchFamily="2" charset="-122"/>
            </a:endParaRPr>
          </a:p>
          <a:p>
            <a:endParaRPr lang="en-US" dirty="0">
              <a:solidFill>
                <a:schemeClr val="tx2"/>
              </a:solidFill>
              <a:ea typeface="宋体" pitchFamily="2" charset="-122"/>
            </a:endParaRPr>
          </a:p>
          <a:p>
            <a:endParaRPr lang="en-US" dirty="0">
              <a:solidFill>
                <a:schemeClr val="tx2"/>
              </a:solidFill>
              <a:ea typeface="宋体" pitchFamily="2" charset="-122"/>
            </a:endParaRPr>
          </a:p>
          <a:p>
            <a:endParaRPr lang="en-US" dirty="0">
              <a:solidFill>
                <a:schemeClr val="tx2"/>
              </a:solidFill>
              <a:ea typeface="宋体" pitchFamily="2" charset="-122"/>
            </a:endParaRPr>
          </a:p>
          <a:p>
            <a:pPr>
              <a:lnSpc>
                <a:spcPct val="80000"/>
              </a:lnSpc>
              <a:buFont typeface="Wingdings" pitchFamily="2" charset="2"/>
              <a:buNone/>
            </a:pPr>
            <a:r>
              <a:rPr lang="zh-CN" altLang="en-US" dirty="0"/>
              <a:t>模拟语音信号在时间与幅度上的二重连续性</a:t>
            </a:r>
            <a:endParaRPr lang="zh-CN" altLang="en-US" dirty="0">
              <a:solidFill>
                <a:schemeClr val="tx2"/>
              </a:solidFill>
              <a:ea typeface="宋体" pitchFamily="2" charset="-122"/>
            </a:endParaRPr>
          </a:p>
          <a:p>
            <a:pPr>
              <a:lnSpc>
                <a:spcPct val="80000"/>
              </a:lnSpc>
              <a:buFont typeface="Wingdings" panose="05000000000000000000" pitchFamily="2" charset="2"/>
              <a:buChar char="v"/>
            </a:pPr>
            <a:r>
              <a:rPr lang="zh-CN" altLang="en-US" dirty="0"/>
              <a:t>时间上离散化：每秒钟需要采集多少个声音样本，也就是采样</a:t>
            </a:r>
            <a:endParaRPr lang="en-US" altLang="zh-CN" dirty="0"/>
          </a:p>
          <a:p>
            <a:pPr marL="0" indent="0">
              <a:lnSpc>
                <a:spcPct val="80000"/>
              </a:lnSpc>
              <a:buNone/>
            </a:pPr>
            <a:r>
              <a:rPr lang="zh-CN" altLang="en-US" dirty="0"/>
              <a:t>   频率</a:t>
            </a:r>
            <a:r>
              <a:rPr lang="en-US" altLang="zh-CN" dirty="0"/>
              <a:t>(</a:t>
            </a:r>
            <a:r>
              <a:rPr lang="en-US" altLang="zh-CN" i="1" dirty="0">
                <a:latin typeface="Times New Roman" pitchFamily="18" charset="0"/>
              </a:rPr>
              <a:t>f</a:t>
            </a:r>
            <a:r>
              <a:rPr lang="en-US" altLang="zh-CN" i="1" baseline="-25000" dirty="0">
                <a:latin typeface="Times New Roman" pitchFamily="18" charset="0"/>
              </a:rPr>
              <a:t>s</a:t>
            </a:r>
            <a:r>
              <a:rPr lang="en-US" altLang="zh-CN" dirty="0"/>
              <a:t>)</a:t>
            </a:r>
            <a:r>
              <a:rPr lang="zh-CN" altLang="en-US" dirty="0"/>
              <a:t>是多少。</a:t>
            </a:r>
          </a:p>
          <a:p>
            <a:pPr>
              <a:lnSpc>
                <a:spcPct val="80000"/>
              </a:lnSpc>
              <a:buFont typeface="Wingdings" panose="05000000000000000000" pitchFamily="2" charset="2"/>
              <a:buChar char="v"/>
            </a:pPr>
            <a:r>
              <a:rPr lang="zh-CN" altLang="en-US" dirty="0"/>
              <a:t>幅值上离散化：每个声音样本的位数</a:t>
            </a:r>
            <a:r>
              <a:rPr lang="en-US" altLang="zh-CN" dirty="0"/>
              <a:t>(bit per sample</a:t>
            </a:r>
            <a:r>
              <a:rPr lang="zh-CN" altLang="en-US" dirty="0"/>
              <a:t>，</a:t>
            </a:r>
            <a:r>
              <a:rPr lang="en-US" altLang="zh-CN" dirty="0"/>
              <a:t>bps)</a:t>
            </a:r>
          </a:p>
          <a:p>
            <a:pPr marL="0" indent="0">
              <a:lnSpc>
                <a:spcPct val="80000"/>
              </a:lnSpc>
              <a:buNone/>
            </a:pPr>
            <a:r>
              <a:rPr lang="zh-CN" altLang="en-US" dirty="0"/>
              <a:t>   应该是多少，也就是量化精度。</a:t>
            </a:r>
          </a:p>
          <a:p>
            <a:endParaRPr lang="en-US" dirty="0"/>
          </a:p>
        </p:txBody>
      </p:sp>
      <p:pic>
        <p:nvPicPr>
          <p:cNvPr id="4" name="Picture 11" descr="course1-2-2-image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3800" y="2532106"/>
            <a:ext cx="354330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184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basic knowledge sharing</a:t>
            </a:r>
          </a:p>
        </p:txBody>
      </p:sp>
      <p:sp>
        <p:nvSpPr>
          <p:cNvPr id="3" name="Content Placeholder 2"/>
          <p:cNvSpPr>
            <a:spLocks noGrp="1"/>
          </p:cNvSpPr>
          <p:nvPr>
            <p:ph idx="1"/>
          </p:nvPr>
        </p:nvSpPr>
        <p:spPr/>
        <p:txBody>
          <a:bodyPr>
            <a:normAutofit/>
          </a:bodyPr>
          <a:lstStyle/>
          <a:p>
            <a:pPr marL="0" indent="0">
              <a:buNone/>
            </a:pPr>
            <a:r>
              <a:rPr lang="zh-CN" altLang="en-US" b="1" dirty="0"/>
              <a:t>语音信号的采样频率</a:t>
            </a:r>
            <a:endParaRPr lang="en-US" altLang="zh-CN" dirty="0">
              <a:solidFill>
                <a:schemeClr val="tx2"/>
              </a:solidFill>
              <a:ea typeface="宋体" pitchFamily="2" charset="-122"/>
            </a:endParaRPr>
          </a:p>
          <a:p>
            <a:pPr marL="457200" indent="-457200">
              <a:buFont typeface="+mj-lt"/>
              <a:buAutoNum type="arabicPeriod"/>
            </a:pPr>
            <a:r>
              <a:rPr lang="zh-CN" altLang="en-US" sz="2000" dirty="0"/>
              <a:t>奈奎斯特采样定理：</a:t>
            </a:r>
            <a:r>
              <a:rPr lang="en-US" altLang="zh-CN" sz="2000" i="1" dirty="0" err="1">
                <a:latin typeface="Times New Roman" pitchFamily="18" charset="0"/>
              </a:rPr>
              <a:t>f</a:t>
            </a:r>
            <a:r>
              <a:rPr lang="en-US" altLang="zh-CN" sz="2000" i="1" baseline="-25000" dirty="0" err="1">
                <a:latin typeface="Times New Roman" pitchFamily="18" charset="0"/>
              </a:rPr>
              <a:t>s</a:t>
            </a:r>
            <a:r>
              <a:rPr lang="en-US" altLang="zh-CN" sz="2000" i="1" dirty="0">
                <a:latin typeface="Times New Roman" pitchFamily="18" charset="0"/>
              </a:rPr>
              <a:t>&gt; 2 </a:t>
            </a:r>
            <a:r>
              <a:rPr lang="en-US" altLang="zh-CN" sz="2000" i="1" dirty="0" err="1">
                <a:latin typeface="Times New Roman" pitchFamily="18" charset="0"/>
              </a:rPr>
              <a:t>f</a:t>
            </a:r>
            <a:r>
              <a:rPr lang="en-US" altLang="zh-CN" sz="2000" i="1" baseline="-25000" dirty="0" err="1">
                <a:latin typeface="Times New Roman" pitchFamily="18" charset="0"/>
              </a:rPr>
              <a:t>max</a:t>
            </a:r>
            <a:endParaRPr lang="en-US" altLang="zh-CN" sz="2000" i="1" baseline="-25000" dirty="0">
              <a:latin typeface="Times New Roman" pitchFamily="18" charset="0"/>
            </a:endParaRPr>
          </a:p>
          <a:p>
            <a:pPr marL="457200" indent="-457200">
              <a:buFont typeface="+mj-lt"/>
              <a:buAutoNum type="arabicPeriod"/>
            </a:pPr>
            <a:r>
              <a:rPr lang="zh-CN" altLang="en-US" sz="2000" dirty="0"/>
              <a:t>窄带语音信号： </a:t>
            </a:r>
            <a:r>
              <a:rPr lang="en-US" altLang="zh-CN" sz="2000" i="1" dirty="0" err="1">
                <a:latin typeface="Times New Roman" pitchFamily="18" charset="0"/>
              </a:rPr>
              <a:t>f</a:t>
            </a:r>
            <a:r>
              <a:rPr lang="en-US" altLang="zh-CN" sz="2000" i="1" baseline="-25000" dirty="0" err="1">
                <a:latin typeface="Times New Roman" pitchFamily="18" charset="0"/>
              </a:rPr>
              <a:t>s</a:t>
            </a:r>
            <a:r>
              <a:rPr lang="en-US" altLang="zh-CN" sz="2000" dirty="0"/>
              <a:t> =8000Hz</a:t>
            </a:r>
          </a:p>
          <a:p>
            <a:pPr lvl="1"/>
            <a:r>
              <a:rPr lang="zh-CN" altLang="en-US" dirty="0">
                <a:solidFill>
                  <a:schemeClr val="bg1"/>
                </a:solidFill>
              </a:rPr>
              <a:t>电话语音（固网电话通信频带为</a:t>
            </a:r>
            <a:r>
              <a:rPr lang="en-US" altLang="zh-CN" dirty="0">
                <a:solidFill>
                  <a:schemeClr val="bg1"/>
                </a:solidFill>
              </a:rPr>
              <a:t>300-3400Hz)</a:t>
            </a:r>
          </a:p>
          <a:p>
            <a:pPr lvl="1"/>
            <a:r>
              <a:rPr lang="zh-CN" altLang="en-US" dirty="0">
                <a:solidFill>
                  <a:schemeClr val="bg1"/>
                </a:solidFill>
              </a:rPr>
              <a:t>可以基本保持语义，不影响人对语音的感知</a:t>
            </a:r>
          </a:p>
          <a:p>
            <a:pPr lvl="1"/>
            <a:r>
              <a:rPr lang="zh-CN" altLang="en-US" dirty="0">
                <a:solidFill>
                  <a:schemeClr val="bg1"/>
                </a:solidFill>
              </a:rPr>
              <a:t>质量不是很好，有时候会有变音</a:t>
            </a:r>
          </a:p>
          <a:p>
            <a:pPr marL="457200" indent="-457200">
              <a:buFont typeface="+mj-lt"/>
              <a:buAutoNum type="arabicPeriod"/>
            </a:pPr>
            <a:r>
              <a:rPr lang="zh-CN" altLang="en-US" sz="2000" dirty="0"/>
              <a:t>宽带语音信号：</a:t>
            </a:r>
            <a:r>
              <a:rPr lang="en-US" altLang="zh-CN" sz="2000" i="1" dirty="0" err="1">
                <a:latin typeface="Times New Roman" pitchFamily="18" charset="0"/>
              </a:rPr>
              <a:t>f</a:t>
            </a:r>
            <a:r>
              <a:rPr lang="en-US" altLang="zh-CN" sz="2000" i="1" baseline="-25000" dirty="0" err="1">
                <a:latin typeface="Times New Roman" pitchFamily="18" charset="0"/>
              </a:rPr>
              <a:t>s</a:t>
            </a:r>
            <a:r>
              <a:rPr lang="en-US" altLang="zh-CN" sz="2000" dirty="0"/>
              <a:t> =16000Hz</a:t>
            </a:r>
          </a:p>
          <a:p>
            <a:pPr lvl="1"/>
            <a:r>
              <a:rPr lang="zh-CN" altLang="en-US" dirty="0">
                <a:solidFill>
                  <a:schemeClr val="bg1"/>
                </a:solidFill>
              </a:rPr>
              <a:t>一般对语音质量要求较高的场合</a:t>
            </a:r>
          </a:p>
          <a:p>
            <a:pPr lvl="1"/>
            <a:r>
              <a:rPr lang="zh-CN" altLang="en-US" dirty="0">
                <a:solidFill>
                  <a:schemeClr val="bg1"/>
                </a:solidFill>
              </a:rPr>
              <a:t>再提高采样频率也不会对语音质量有太多贡献</a:t>
            </a:r>
            <a:endParaRPr lang="en-US" altLang="zh-CN" dirty="0">
              <a:solidFill>
                <a:schemeClr val="bg1"/>
              </a:solidFill>
            </a:endParaRPr>
          </a:p>
          <a:p>
            <a:endParaRPr lang="en-US" dirty="0"/>
          </a:p>
        </p:txBody>
      </p:sp>
    </p:spTree>
    <p:extLst>
      <p:ext uri="{BB962C8B-B14F-4D97-AF65-F5344CB8AC3E}">
        <p14:creationId xmlns:p14="http://schemas.microsoft.com/office/powerpoint/2010/main" val="11392457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Audio basic knowledge sharing</a:t>
            </a:r>
          </a:p>
        </p:txBody>
      </p:sp>
      <p:sp>
        <p:nvSpPr>
          <p:cNvPr id="3" name="Content Placeholder 2"/>
          <p:cNvSpPr>
            <a:spLocks noGrp="1"/>
          </p:cNvSpPr>
          <p:nvPr>
            <p:ph idx="1"/>
          </p:nvPr>
        </p:nvSpPr>
        <p:spPr/>
        <p:txBody>
          <a:bodyPr>
            <a:normAutofit/>
          </a:bodyPr>
          <a:lstStyle/>
          <a:p>
            <a:pPr marL="0" indent="0">
              <a:buNone/>
            </a:pPr>
            <a:r>
              <a:rPr lang="zh-CN" altLang="en-US" b="1" dirty="0"/>
              <a:t>量化精度</a:t>
            </a:r>
            <a:endParaRPr lang="en-US" altLang="zh-CN" dirty="0">
              <a:solidFill>
                <a:schemeClr val="tx2"/>
              </a:solidFill>
              <a:ea typeface="宋体" pitchFamily="2" charset="-122"/>
            </a:endParaRPr>
          </a:p>
          <a:p>
            <a:pPr marL="457200" indent="-457200">
              <a:buFont typeface="+mj-lt"/>
              <a:buAutoNum type="arabicPeriod"/>
            </a:pPr>
            <a:r>
              <a:rPr lang="zh-CN" altLang="en-US" sz="2000" dirty="0"/>
              <a:t>量化所用比特越大，声音质量越好</a:t>
            </a:r>
            <a:endParaRPr lang="zh-CN" altLang="en-US" sz="2000" i="1" baseline="-25000" dirty="0">
              <a:latin typeface="Times New Roman" pitchFamily="18" charset="0"/>
            </a:endParaRPr>
          </a:p>
          <a:p>
            <a:pPr marL="457200" indent="-457200">
              <a:buFont typeface="+mj-lt"/>
              <a:buAutoNum type="arabicPeriod"/>
            </a:pPr>
            <a:r>
              <a:rPr lang="zh-CN" altLang="en-US" sz="2000" dirty="0"/>
              <a:t>声音质量也跟量化算法有关，比如同样用</a:t>
            </a:r>
            <a:r>
              <a:rPr lang="en-US" altLang="zh-CN" sz="2000" dirty="0"/>
              <a:t>8bit</a:t>
            </a:r>
            <a:r>
              <a:rPr lang="zh-CN" altLang="en-US" sz="2000" dirty="0"/>
              <a:t>量化，非均匀量化（</a:t>
            </a:r>
            <a:r>
              <a:rPr lang="en-US" altLang="zh-CN" sz="2000" dirty="0">
                <a:latin typeface="宋体" pitchFamily="2" charset="-122"/>
              </a:rPr>
              <a:t>µ-</a:t>
            </a:r>
            <a:r>
              <a:rPr lang="zh-CN" altLang="en-US" sz="2000" dirty="0">
                <a:latin typeface="宋体" pitchFamily="2" charset="-122"/>
              </a:rPr>
              <a:t>律或</a:t>
            </a:r>
            <a:r>
              <a:rPr lang="en-US" altLang="zh-CN" sz="2000" dirty="0">
                <a:latin typeface="宋体" pitchFamily="2" charset="-122"/>
              </a:rPr>
              <a:t>A-</a:t>
            </a:r>
            <a:r>
              <a:rPr lang="zh-CN" altLang="en-US" sz="2000" dirty="0">
                <a:latin typeface="宋体" pitchFamily="2" charset="-122"/>
              </a:rPr>
              <a:t>律）就比</a:t>
            </a:r>
            <a:r>
              <a:rPr lang="zh-CN" altLang="en-US" sz="2000" dirty="0"/>
              <a:t>均匀量化好很多</a:t>
            </a:r>
          </a:p>
          <a:p>
            <a:pPr lvl="1">
              <a:buFont typeface="Wingdings" panose="05000000000000000000" pitchFamily="2" charset="2"/>
              <a:buChar char="v"/>
            </a:pPr>
            <a:r>
              <a:rPr lang="zh-CN" altLang="en-US" dirty="0">
                <a:solidFill>
                  <a:schemeClr val="bg1"/>
                </a:solidFill>
              </a:rPr>
              <a:t>固网电话语音量化就是用的非均匀量化</a:t>
            </a:r>
            <a:endParaRPr lang="en-US" altLang="zh-CN" dirty="0">
              <a:solidFill>
                <a:schemeClr val="bg1"/>
              </a:solidFill>
            </a:endParaRPr>
          </a:p>
          <a:p>
            <a:endParaRPr lang="en-US" dirty="0"/>
          </a:p>
        </p:txBody>
      </p:sp>
      <p:graphicFrame>
        <p:nvGraphicFramePr>
          <p:cNvPr id="4" name="Group 259"/>
          <p:cNvGraphicFramePr>
            <a:graphicFrameLocks noGrp="1"/>
          </p:cNvGraphicFramePr>
          <p:nvPr>
            <p:extLst/>
          </p:nvPr>
        </p:nvGraphicFramePr>
        <p:xfrm>
          <a:off x="749111" y="4049320"/>
          <a:ext cx="7632700" cy="2263458"/>
        </p:xfrm>
        <a:graphic>
          <a:graphicData uri="http://schemas.openxmlformats.org/drawingml/2006/table">
            <a:tbl>
              <a:tblPr/>
              <a:tblGrid>
                <a:gridCol w="1150937">
                  <a:extLst>
                    <a:ext uri="{9D8B030D-6E8A-4147-A177-3AD203B41FA5}">
                      <a16:colId xmlns:a16="http://schemas.microsoft.com/office/drawing/2014/main" val="20000"/>
                    </a:ext>
                  </a:extLst>
                </a:gridCol>
                <a:gridCol w="1392238">
                  <a:extLst>
                    <a:ext uri="{9D8B030D-6E8A-4147-A177-3AD203B41FA5}">
                      <a16:colId xmlns:a16="http://schemas.microsoft.com/office/drawing/2014/main" val="20001"/>
                    </a:ext>
                  </a:extLst>
                </a:gridCol>
                <a:gridCol w="1128712">
                  <a:extLst>
                    <a:ext uri="{9D8B030D-6E8A-4147-A177-3AD203B41FA5}">
                      <a16:colId xmlns:a16="http://schemas.microsoft.com/office/drawing/2014/main" val="20002"/>
                    </a:ext>
                  </a:extLst>
                </a:gridCol>
                <a:gridCol w="1079500">
                  <a:extLst>
                    <a:ext uri="{9D8B030D-6E8A-4147-A177-3AD203B41FA5}">
                      <a16:colId xmlns:a16="http://schemas.microsoft.com/office/drawing/2014/main" val="20003"/>
                    </a:ext>
                  </a:extLst>
                </a:gridCol>
                <a:gridCol w="1441450">
                  <a:extLst>
                    <a:ext uri="{9D8B030D-6E8A-4147-A177-3AD203B41FA5}">
                      <a16:colId xmlns:a16="http://schemas.microsoft.com/office/drawing/2014/main" val="20004"/>
                    </a:ext>
                  </a:extLst>
                </a:gridCol>
                <a:gridCol w="1439863">
                  <a:extLst>
                    <a:ext uri="{9D8B030D-6E8A-4147-A177-3AD203B41FA5}">
                      <a16:colId xmlns:a16="http://schemas.microsoft.com/office/drawing/2014/main" val="20005"/>
                    </a:ext>
                  </a:extLst>
                </a:gridCol>
              </a:tblGrid>
              <a:tr h="54768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000000"/>
                          </a:solidFill>
                          <a:effectLst/>
                          <a:latin typeface="宋体" pitchFamily="2" charset="-122"/>
                          <a:ea typeface="宋体" pitchFamily="2" charset="-122"/>
                          <a:cs typeface="Arial" charset="0"/>
                        </a:rPr>
                        <a:t>质量</a:t>
                      </a:r>
                      <a:endParaRPr kumimoji="1" lang="zh-CN" altLang="en-US" sz="1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采样频率</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(kHz)</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样本精度</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(bit/s)</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单道声</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立体声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数据率</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(kB/s)</a:t>
                      </a:r>
                    </a:p>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a:t>
                      </a: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未压缩</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频率范围</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0"/>
                  </a:ext>
                </a:extLst>
              </a:tr>
              <a:tr h="3365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000000"/>
                          </a:solidFill>
                          <a:effectLst/>
                          <a:latin typeface="宋体" pitchFamily="2" charset="-122"/>
                          <a:ea typeface="宋体" pitchFamily="2" charset="-122"/>
                          <a:cs typeface="Arial" charset="0"/>
                        </a:rPr>
                        <a:t>电话</a:t>
                      </a:r>
                      <a:endParaRPr kumimoji="1" lang="zh-CN" altLang="en-US" sz="1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8</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8</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单道声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8 </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300</a:t>
                      </a: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3400 Hz</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1"/>
                  </a:ext>
                </a:extLst>
              </a:tr>
              <a:tr h="3365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AM</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11.025</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8</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单道声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11.0</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20</a:t>
                      </a: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5000 Hz</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2"/>
                  </a:ext>
                </a:extLst>
              </a:tr>
              <a:tr h="3365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FM</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22.050</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16</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立体声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88.2 </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50</a:t>
                      </a: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7000 Hz</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CD</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44.1</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16</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立体声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176.4</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20</a:t>
                      </a: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a:t>
                      </a: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20000 Hz</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4"/>
                  </a:ext>
                </a:extLst>
              </a:tr>
              <a:tr h="336550">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DAT</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48</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16</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0000"/>
                          </a:solidFill>
                          <a:effectLst/>
                          <a:latin typeface="宋体" pitchFamily="2" charset="-122"/>
                          <a:ea typeface="宋体" pitchFamily="2" charset="-122"/>
                          <a:cs typeface="Arial" charset="0"/>
                        </a:rPr>
                        <a:t>立体声</a:t>
                      </a:r>
                      <a:endParaRPr kumimoji="1" lang="zh-CN" altLang="en-US"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0000"/>
                          </a:solidFill>
                          <a:effectLst/>
                          <a:latin typeface="宋体" pitchFamily="2" charset="-122"/>
                          <a:ea typeface="宋体" pitchFamily="2" charset="-122"/>
                          <a:cs typeface="Arial" charset="0"/>
                        </a:rPr>
                        <a:t>192.0</a:t>
                      </a:r>
                      <a:endParaRPr kumimoji="1" lang="en-US" altLang="zh-CN" sz="1600" b="0" i="0" u="none" strike="noStrike" cap="none" normalizeH="0" baseline="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1" lang="en-US" altLang="zh-CN" sz="1600" b="0" i="0" u="none" strike="noStrike" cap="none" normalizeH="0" baseline="0" dirty="0">
                          <a:ln>
                            <a:noFill/>
                          </a:ln>
                          <a:solidFill>
                            <a:srgbClr val="000000"/>
                          </a:solidFill>
                          <a:effectLst/>
                          <a:latin typeface="宋体" pitchFamily="2" charset="-122"/>
                          <a:ea typeface="宋体" pitchFamily="2" charset="-122"/>
                          <a:cs typeface="Arial" charset="0"/>
                        </a:rPr>
                        <a:t>20</a:t>
                      </a:r>
                      <a:r>
                        <a:rPr kumimoji="1" lang="zh-CN" altLang="en-US" sz="1600" b="0" i="0" u="none" strike="noStrike" cap="none" normalizeH="0" baseline="0" dirty="0">
                          <a:ln>
                            <a:noFill/>
                          </a:ln>
                          <a:solidFill>
                            <a:srgbClr val="000000"/>
                          </a:solidFill>
                          <a:effectLst/>
                          <a:latin typeface="宋体" pitchFamily="2" charset="-122"/>
                          <a:ea typeface="宋体" pitchFamily="2" charset="-122"/>
                          <a:cs typeface="Arial" charset="0"/>
                        </a:rPr>
                        <a:t>～</a:t>
                      </a:r>
                      <a:r>
                        <a:rPr kumimoji="1" lang="en-US" altLang="zh-CN" sz="1600" b="0" i="0" u="none" strike="noStrike" cap="none" normalizeH="0" baseline="0" dirty="0">
                          <a:ln>
                            <a:noFill/>
                          </a:ln>
                          <a:solidFill>
                            <a:srgbClr val="000000"/>
                          </a:solidFill>
                          <a:effectLst/>
                          <a:latin typeface="宋体" pitchFamily="2" charset="-122"/>
                          <a:ea typeface="宋体" pitchFamily="2" charset="-122"/>
                          <a:cs typeface="Arial" charset="0"/>
                        </a:rPr>
                        <a:t>20000 Hz</a:t>
                      </a:r>
                      <a:endParaRPr kumimoji="1" lang="en-US" altLang="zh-CN" sz="1600" b="0" i="0" u="none" strike="noStrike" cap="none" normalizeH="0" baseline="0" dirty="0">
                        <a:ln>
                          <a:noFill/>
                        </a:ln>
                        <a:solidFill>
                          <a:schemeClr val="tx1"/>
                        </a:solidFill>
                        <a:effectLst/>
                        <a:latin typeface="Times New Roman" pitchFamily="18" charset="0"/>
                        <a:ea typeface="宋体" pitchFamily="2" charset="-122"/>
                      </a:endParaRPr>
                    </a:p>
                  </a:txBody>
                  <a:tcP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cell3D prstMaterial="dkEdge">
                      <a:bevel prst="cross"/>
                      <a:lightRig rig="flood" dir="t"/>
                    </a:cell3D>
                    <a:noFill/>
                  </a:tcPr>
                </a:tc>
                <a:extLst>
                  <a:ext uri="{0D108BD9-81ED-4DB2-BD59-A6C34878D82A}">
                    <a16:rowId xmlns:a16="http://schemas.microsoft.com/office/drawing/2014/main" val="10005"/>
                  </a:ext>
                </a:extLst>
              </a:tr>
            </a:tbl>
          </a:graphicData>
        </a:graphic>
      </p:graphicFrame>
      <p:sp>
        <p:nvSpPr>
          <p:cNvPr id="5" name="Rectangle 4"/>
          <p:cNvSpPr/>
          <p:nvPr/>
        </p:nvSpPr>
        <p:spPr>
          <a:xfrm>
            <a:off x="1694576" y="3569571"/>
            <a:ext cx="6379827" cy="369332"/>
          </a:xfrm>
          <a:prstGeom prst="rect">
            <a:avLst/>
          </a:prstGeom>
        </p:spPr>
        <p:txBody>
          <a:bodyPr wrap="square">
            <a:spAutoFit/>
          </a:bodyPr>
          <a:lstStyle/>
          <a:p>
            <a:r>
              <a:rPr lang="zh-CN" altLang="en-US" dirty="0">
                <a:solidFill>
                  <a:schemeClr val="bg1"/>
                </a:solidFill>
                <a:latin typeface="宋体" pitchFamily="2" charset="-122"/>
                <a:cs typeface="Arial" pitchFamily="34" charset="0"/>
              </a:rPr>
              <a:t>声音的质量与数据率（采样频率和量化精度）的关系</a:t>
            </a:r>
          </a:p>
        </p:txBody>
      </p:sp>
    </p:spTree>
    <p:extLst>
      <p:ext uri="{BB962C8B-B14F-4D97-AF65-F5344CB8AC3E}">
        <p14:creationId xmlns:p14="http://schemas.microsoft.com/office/powerpoint/2010/main" val="10818388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ITU-T Audio Codecs</a:t>
            </a:r>
          </a:p>
        </p:txBody>
      </p:sp>
      <p:sp>
        <p:nvSpPr>
          <p:cNvPr id="3" name="Content Placeholder 2"/>
          <p:cNvSpPr>
            <a:spLocks noGrp="1"/>
          </p:cNvSpPr>
          <p:nvPr>
            <p:ph idx="1"/>
          </p:nvPr>
        </p:nvSpPr>
        <p:spPr/>
        <p:txBody>
          <a:bodyPr>
            <a:normAutofit lnSpcReduction="10000"/>
          </a:bodyPr>
          <a:lstStyle/>
          <a:p>
            <a:pPr>
              <a:buFont typeface="Wingdings" panose="05000000000000000000" pitchFamily="2" charset="2"/>
              <a:buChar char="§"/>
            </a:pPr>
            <a:r>
              <a:rPr lang="en-US" dirty="0"/>
              <a:t>Basic parameters</a:t>
            </a:r>
          </a:p>
          <a:p>
            <a:pPr lvl="1"/>
            <a:r>
              <a:rPr lang="en-US" dirty="0">
                <a:solidFill>
                  <a:schemeClr val="bg1"/>
                </a:solidFill>
              </a:rPr>
              <a:t>Audio bandwidth &amp; Sample Rate &amp; Bitrate</a:t>
            </a:r>
          </a:p>
          <a:p>
            <a:pPr>
              <a:buFont typeface="Wingdings" panose="05000000000000000000" pitchFamily="2" charset="2"/>
              <a:buChar char="§"/>
            </a:pPr>
            <a:r>
              <a:rPr lang="en-US" dirty="0"/>
              <a:t>ITU-T Audio Codecs</a:t>
            </a:r>
          </a:p>
          <a:p>
            <a:pPr lvl="1"/>
            <a:r>
              <a:rPr lang="en-US" dirty="0">
                <a:solidFill>
                  <a:schemeClr val="bg1"/>
                </a:solidFill>
              </a:rPr>
              <a:t>G.711 (8KHz) - popular</a:t>
            </a:r>
          </a:p>
          <a:p>
            <a:pPr lvl="1"/>
            <a:r>
              <a:rPr lang="en-US" dirty="0">
                <a:solidFill>
                  <a:schemeClr val="bg1"/>
                </a:solidFill>
              </a:rPr>
              <a:t>G.722 (16KHz)</a:t>
            </a:r>
          </a:p>
          <a:p>
            <a:pPr lvl="1"/>
            <a:r>
              <a:rPr lang="en-US" dirty="0">
                <a:solidFill>
                  <a:schemeClr val="bg1"/>
                </a:solidFill>
              </a:rPr>
              <a:t>G.729A (8KHz) </a:t>
            </a:r>
          </a:p>
          <a:p>
            <a:pPr lvl="1"/>
            <a:r>
              <a:rPr lang="en-US" dirty="0">
                <a:solidFill>
                  <a:schemeClr val="bg1"/>
                </a:solidFill>
              </a:rPr>
              <a:t>G.722.1 ~ G.719</a:t>
            </a:r>
          </a:p>
          <a:p>
            <a:pPr lvl="2"/>
            <a:r>
              <a:rPr lang="en-US" dirty="0">
                <a:solidFill>
                  <a:schemeClr val="bg1"/>
                </a:solidFill>
              </a:rPr>
              <a:t>G722.1 (16KHz)</a:t>
            </a:r>
          </a:p>
          <a:p>
            <a:pPr lvl="2"/>
            <a:r>
              <a:rPr lang="en-US" dirty="0">
                <a:solidFill>
                  <a:schemeClr val="bg1"/>
                </a:solidFill>
              </a:rPr>
              <a:t>G722.1.C (32KHz)</a:t>
            </a:r>
          </a:p>
          <a:p>
            <a:pPr lvl="2"/>
            <a:r>
              <a:rPr lang="en-US" dirty="0">
                <a:solidFill>
                  <a:schemeClr val="bg1"/>
                </a:solidFill>
              </a:rPr>
              <a:t>G.719 (48KHz)</a:t>
            </a:r>
          </a:p>
          <a:p>
            <a:pPr>
              <a:buFont typeface="Wingdings" panose="05000000000000000000" pitchFamily="2" charset="2"/>
              <a:buChar char="§"/>
            </a:pPr>
            <a:r>
              <a:rPr lang="en-US" dirty="0"/>
              <a:t>Others </a:t>
            </a:r>
          </a:p>
          <a:p>
            <a:pPr lvl="1"/>
            <a:r>
              <a:rPr lang="en-US" dirty="0" err="1">
                <a:solidFill>
                  <a:schemeClr val="bg1"/>
                </a:solidFill>
              </a:rPr>
              <a:t>iLBC</a:t>
            </a:r>
            <a:r>
              <a:rPr lang="en-US" dirty="0">
                <a:solidFill>
                  <a:schemeClr val="bg1"/>
                </a:solidFill>
              </a:rPr>
              <a:t>(</a:t>
            </a:r>
            <a:r>
              <a:rPr lang="en-US" dirty="0" err="1">
                <a:solidFill>
                  <a:schemeClr val="bg1"/>
                </a:solidFill>
              </a:rPr>
              <a:t>voip</a:t>
            </a:r>
            <a:r>
              <a:rPr lang="en-US" dirty="0">
                <a:solidFill>
                  <a:schemeClr val="bg1"/>
                </a:solidFill>
              </a:rPr>
              <a:t>) SILK(skype codec) </a:t>
            </a:r>
            <a:r>
              <a:rPr lang="en-US" dirty="0" err="1">
                <a:solidFill>
                  <a:schemeClr val="bg1"/>
                </a:solidFill>
              </a:rPr>
              <a:t>Speex</a:t>
            </a:r>
            <a:endParaRPr lang="en-US" dirty="0">
              <a:solidFill>
                <a:schemeClr val="bg1"/>
              </a:solidFill>
            </a:endParaRPr>
          </a:p>
          <a:p>
            <a:pPr lvl="1"/>
            <a:r>
              <a:rPr lang="en-US" dirty="0">
                <a:solidFill>
                  <a:schemeClr val="bg1"/>
                </a:solidFill>
              </a:rPr>
              <a:t>Opus(</a:t>
            </a:r>
            <a:r>
              <a:rPr lang="en-US" dirty="0" err="1">
                <a:solidFill>
                  <a:schemeClr val="bg1"/>
                </a:solidFill>
              </a:rPr>
              <a:t>WebRTC</a:t>
            </a:r>
            <a:r>
              <a:rPr lang="en-US" dirty="0">
                <a:solidFill>
                  <a:schemeClr val="bg1"/>
                </a:solidFill>
              </a:rPr>
              <a:t> default codec)</a:t>
            </a:r>
          </a:p>
          <a:p>
            <a:endParaRPr lang="en-US" dirty="0"/>
          </a:p>
        </p:txBody>
      </p:sp>
    </p:spTree>
    <p:extLst>
      <p:ext uri="{BB962C8B-B14F-4D97-AF65-F5344CB8AC3E}">
        <p14:creationId xmlns:p14="http://schemas.microsoft.com/office/powerpoint/2010/main" val="1816788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Polycom Audio Codecs</a:t>
            </a:r>
          </a:p>
        </p:txBody>
      </p:sp>
      <p:sp>
        <p:nvSpPr>
          <p:cNvPr id="3" name="Content Placeholder 2"/>
          <p:cNvSpPr>
            <a:spLocks noGrp="1"/>
          </p:cNvSpPr>
          <p:nvPr>
            <p:ph idx="1"/>
          </p:nvPr>
        </p:nvSpPr>
        <p:spPr/>
        <p:txBody>
          <a:bodyPr>
            <a:normAutofit fontScale="92500" lnSpcReduction="10000"/>
          </a:bodyPr>
          <a:lstStyle/>
          <a:p>
            <a:pPr>
              <a:buFont typeface="Wingdings" panose="05000000000000000000" pitchFamily="2" charset="2"/>
              <a:buChar char="§"/>
            </a:pPr>
            <a:r>
              <a:rPr lang="en-US" altLang="zh-CN" dirty="0">
                <a:ea typeface="宋体" charset="-122"/>
              </a:rPr>
              <a:t>Siren 7</a:t>
            </a:r>
          </a:p>
          <a:p>
            <a:pPr lvl="1"/>
            <a:r>
              <a:rPr lang="en-US" altLang="zh-CN" sz="2100" dirty="0">
                <a:solidFill>
                  <a:schemeClr val="bg1"/>
                </a:solidFill>
                <a:ea typeface="宋体" charset="-122"/>
              </a:rPr>
              <a:t>Replace G.728, for audio quality and performance</a:t>
            </a:r>
          </a:p>
          <a:p>
            <a:pPr>
              <a:buFont typeface="Wingdings" panose="05000000000000000000" pitchFamily="2" charset="2"/>
              <a:buChar char="§"/>
            </a:pPr>
            <a:r>
              <a:rPr lang="en-US" altLang="zh-CN" dirty="0">
                <a:ea typeface="宋体" charset="-122"/>
              </a:rPr>
              <a:t>Siren14</a:t>
            </a:r>
          </a:p>
          <a:p>
            <a:pPr lvl="1"/>
            <a:r>
              <a:rPr lang="en-US" altLang="zh-CN" sz="2100" dirty="0">
                <a:solidFill>
                  <a:schemeClr val="bg1"/>
                </a:solidFill>
                <a:ea typeface="宋体" charset="-122"/>
              </a:rPr>
              <a:t>Siren 14 / G722.1.C</a:t>
            </a:r>
          </a:p>
          <a:p>
            <a:pPr lvl="1"/>
            <a:r>
              <a:rPr lang="en-US" altLang="zh-CN" sz="2100" dirty="0">
                <a:solidFill>
                  <a:schemeClr val="bg1"/>
                </a:solidFill>
                <a:ea typeface="宋体" charset="-122"/>
              </a:rPr>
              <a:t>Siren 14 mono (24k/32k/48k) /stereo</a:t>
            </a:r>
          </a:p>
          <a:p>
            <a:pPr>
              <a:buFont typeface="Wingdings" panose="05000000000000000000" pitchFamily="2" charset="2"/>
              <a:buChar char="§"/>
            </a:pPr>
            <a:r>
              <a:rPr lang="en-US" altLang="zh-CN" dirty="0">
                <a:ea typeface="宋体" charset="-122"/>
              </a:rPr>
              <a:t>Siren22 </a:t>
            </a:r>
          </a:p>
          <a:p>
            <a:pPr lvl="1"/>
            <a:r>
              <a:rPr lang="en-US" altLang="zh-CN" sz="2100" dirty="0">
                <a:solidFill>
                  <a:schemeClr val="bg1"/>
                </a:solidFill>
                <a:ea typeface="宋体" charset="-122"/>
              </a:rPr>
              <a:t>Siren22mono(32k/48k/64k)</a:t>
            </a:r>
          </a:p>
          <a:p>
            <a:pPr lvl="1"/>
            <a:r>
              <a:rPr lang="en-US" altLang="zh-CN" sz="2100" dirty="0">
                <a:solidFill>
                  <a:schemeClr val="bg1"/>
                </a:solidFill>
                <a:ea typeface="宋体" charset="-122"/>
              </a:rPr>
              <a:t>Siren22stereo(64k/96k/128k)</a:t>
            </a:r>
          </a:p>
          <a:p>
            <a:pPr>
              <a:buFont typeface="Wingdings" panose="05000000000000000000" pitchFamily="2" charset="2"/>
              <a:buChar char="§"/>
            </a:pPr>
            <a:r>
              <a:rPr lang="en-US" altLang="zh-CN" dirty="0" err="1">
                <a:ea typeface="宋体" charset="-122"/>
              </a:rPr>
              <a:t>SirenLpr</a:t>
            </a:r>
            <a:r>
              <a:rPr lang="en-US" altLang="zh-CN" dirty="0">
                <a:ea typeface="宋体" charset="-122"/>
              </a:rPr>
              <a:t> </a:t>
            </a:r>
          </a:p>
          <a:p>
            <a:pPr lvl="1"/>
            <a:r>
              <a:rPr lang="en-US" altLang="zh-CN" sz="2100" dirty="0">
                <a:solidFill>
                  <a:schemeClr val="bg1"/>
                </a:solidFill>
                <a:ea typeface="宋体" charset="-122"/>
              </a:rPr>
              <a:t>Siren22Lprmono(32k/48k/64k)</a:t>
            </a:r>
          </a:p>
          <a:p>
            <a:pPr lvl="1"/>
            <a:r>
              <a:rPr lang="en-US" altLang="zh-CN" sz="2100" dirty="0">
                <a:solidFill>
                  <a:schemeClr val="bg1"/>
                </a:solidFill>
                <a:ea typeface="宋体" charset="-122"/>
              </a:rPr>
              <a:t>Siren22Lprstereo(64k/96k/128k)</a:t>
            </a:r>
          </a:p>
          <a:p>
            <a:pPr>
              <a:buFont typeface="Wingdings" panose="05000000000000000000" pitchFamily="2" charset="2"/>
              <a:buChar char="§"/>
            </a:pPr>
            <a:r>
              <a:rPr lang="en-US" altLang="zh-CN" dirty="0" err="1">
                <a:ea typeface="宋体" charset="-122"/>
              </a:rPr>
              <a:t>SACLpr</a:t>
            </a:r>
            <a:endParaRPr lang="en-US" altLang="zh-CN" dirty="0">
              <a:ea typeface="宋体" charset="-122"/>
            </a:endParaRPr>
          </a:p>
          <a:p>
            <a:pPr lvl="1"/>
            <a:r>
              <a:rPr lang="en-US" altLang="zh-CN" sz="2100" dirty="0" err="1">
                <a:solidFill>
                  <a:schemeClr val="bg1"/>
                </a:solidFill>
                <a:ea typeface="宋体" charset="-122"/>
              </a:rPr>
              <a:t>SACLprmono</a:t>
            </a:r>
            <a:r>
              <a:rPr lang="en-US" altLang="zh-CN" sz="2100" dirty="0">
                <a:solidFill>
                  <a:schemeClr val="bg1"/>
                </a:solidFill>
                <a:ea typeface="宋体" charset="-122"/>
              </a:rPr>
              <a:t>(48k)</a:t>
            </a:r>
          </a:p>
          <a:p>
            <a:endParaRPr lang="en-US" altLang="zh-CN" dirty="0">
              <a:ea typeface="宋体" charset="-122"/>
            </a:endParaRPr>
          </a:p>
        </p:txBody>
      </p:sp>
    </p:spTree>
    <p:extLst>
      <p:ext uri="{BB962C8B-B14F-4D97-AF65-F5344CB8AC3E}">
        <p14:creationId xmlns:p14="http://schemas.microsoft.com/office/powerpoint/2010/main" val="1508344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a:xfrm>
            <a:off x="381000" y="228600"/>
            <a:ext cx="8229600" cy="1143000"/>
          </a:xfrm>
        </p:spPr>
        <p:txBody>
          <a:bodyPr/>
          <a:lstStyle/>
          <a:p>
            <a:pPr eaLnBrk="1" hangingPunct="1"/>
            <a:r>
              <a:rPr lang="en-US" altLang="zh-CN" dirty="0" err="1">
                <a:ea typeface="宋体" charset="-122"/>
              </a:rPr>
              <a:t>SirenLPR</a:t>
            </a:r>
            <a:endParaRPr lang="en-US" altLang="zh-CN" dirty="0">
              <a:ea typeface="宋体" charset="-122"/>
            </a:endParaRPr>
          </a:p>
        </p:txBody>
      </p:sp>
      <p:sp>
        <p:nvSpPr>
          <p:cNvPr id="3075" name="Content Placeholder 2"/>
          <p:cNvSpPr>
            <a:spLocks noGrp="1"/>
          </p:cNvSpPr>
          <p:nvPr>
            <p:ph idx="1"/>
          </p:nvPr>
        </p:nvSpPr>
        <p:spPr>
          <a:xfrm>
            <a:off x="457200" y="1600200"/>
            <a:ext cx="8229600" cy="4724400"/>
          </a:xfrm>
        </p:spPr>
        <p:txBody>
          <a:bodyPr/>
          <a:lstStyle/>
          <a:p>
            <a:pPr eaLnBrk="1" hangingPunct="1">
              <a:lnSpc>
                <a:spcPct val="150000"/>
              </a:lnSpc>
              <a:buFont typeface="Wingdings" panose="05000000000000000000" pitchFamily="2" charset="2"/>
              <a:buChar char="§"/>
            </a:pPr>
            <a:r>
              <a:rPr lang="en-US" altLang="zh-CN" dirty="0"/>
              <a:t>Developed by Peter Chu</a:t>
            </a:r>
          </a:p>
          <a:p>
            <a:pPr eaLnBrk="1" hangingPunct="1">
              <a:lnSpc>
                <a:spcPct val="150000"/>
              </a:lnSpc>
              <a:buFont typeface="Wingdings" panose="05000000000000000000" pitchFamily="2" charset="2"/>
              <a:buChar char="§"/>
            </a:pPr>
            <a:r>
              <a:rPr lang="en-US" altLang="zh-CN" dirty="0"/>
              <a:t>A hybrid version </a:t>
            </a:r>
            <a:r>
              <a:rPr lang="en-US" altLang="zh-CN"/>
              <a:t>of Siren14 </a:t>
            </a:r>
            <a:r>
              <a:rPr lang="en-US" altLang="zh-CN" dirty="0"/>
              <a:t>and Siren22.</a:t>
            </a:r>
          </a:p>
          <a:p>
            <a:pPr eaLnBrk="1" hangingPunct="1">
              <a:lnSpc>
                <a:spcPct val="150000"/>
              </a:lnSpc>
              <a:buFont typeface="Wingdings" panose="05000000000000000000" pitchFamily="2" charset="2"/>
              <a:buChar char="§"/>
            </a:pPr>
            <a:r>
              <a:rPr lang="en-US" altLang="zh-CN" dirty="0"/>
              <a:t>Sampling rate: 48kHz</a:t>
            </a:r>
          </a:p>
          <a:p>
            <a:pPr eaLnBrk="1" hangingPunct="1">
              <a:lnSpc>
                <a:spcPct val="150000"/>
              </a:lnSpc>
              <a:buFont typeface="Wingdings" panose="05000000000000000000" pitchFamily="2" charset="2"/>
              <a:buChar char="§"/>
            </a:pPr>
            <a:r>
              <a:rPr lang="en-US" altLang="zh-CN" dirty="0"/>
              <a:t>Bandwidth: 22kHz</a:t>
            </a:r>
          </a:p>
          <a:p>
            <a:pPr eaLnBrk="1" hangingPunct="1">
              <a:lnSpc>
                <a:spcPct val="150000"/>
              </a:lnSpc>
              <a:buFont typeface="Wingdings" panose="05000000000000000000" pitchFamily="2" charset="2"/>
              <a:buChar char="§"/>
            </a:pPr>
            <a:r>
              <a:rPr lang="en-US" altLang="zh-CN" dirty="0"/>
              <a:t>Full packet recovery up to 80% (8 lost packets then followed by 2 good packets)</a:t>
            </a:r>
          </a:p>
          <a:p>
            <a:pPr marL="0" indent="0" eaLnBrk="1" hangingPunct="1">
              <a:buNone/>
            </a:pPr>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a:p>
            <a:pPr eaLnBrk="1" hangingPunct="1"/>
            <a:endParaRPr lang="en-US" altLang="zh-CN" dirty="0">
              <a:ea typeface="宋体" charset="-122"/>
            </a:endParaRPr>
          </a:p>
        </p:txBody>
      </p:sp>
      <p:sp>
        <p:nvSpPr>
          <p:cNvPr id="3077" name="Footer Placeholder 4"/>
          <p:cNvSpPr>
            <a:spLocks noGrp="1"/>
          </p:cNvSpPr>
          <p:nvPr>
            <p:ph type="ftr" sz="quarter" idx="4294967295"/>
          </p:nvPr>
        </p:nvSpPr>
        <p:spPr>
          <a:xfrm>
            <a:off x="3124200" y="6245225"/>
            <a:ext cx="2895600" cy="4762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r>
              <a:rPr lang="en-US" altLang="zh-CN">
                <a:ea typeface="宋体" charset="-122"/>
              </a:rPr>
              <a:t>Polycom Confidential</a:t>
            </a:r>
          </a:p>
        </p:txBody>
      </p:sp>
    </p:spTree>
    <p:extLst>
      <p:ext uri="{BB962C8B-B14F-4D97-AF65-F5344CB8AC3E}">
        <p14:creationId xmlns:p14="http://schemas.microsoft.com/office/powerpoint/2010/main" val="3149717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dirty="0"/>
              <a:t>What is SAC?</a:t>
            </a:r>
          </a:p>
        </p:txBody>
      </p:sp>
      <p:sp>
        <p:nvSpPr>
          <p:cNvPr id="17410"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a:buFont typeface="Wingdings" panose="05000000000000000000" pitchFamily="2" charset="2"/>
              <a:buChar char="§"/>
            </a:pPr>
            <a:r>
              <a:rPr lang="en-US" dirty="0"/>
              <a:t>An audio codec is scalable if the decoder generates a better audio signal as more bits are appended to the bit stream. </a:t>
            </a:r>
          </a:p>
          <a:p>
            <a:pPr>
              <a:buFont typeface="Wingdings" panose="05000000000000000000" pitchFamily="2" charset="2"/>
              <a:buChar char="§"/>
            </a:pPr>
            <a:r>
              <a:rPr lang="en-US" dirty="0"/>
              <a:t>From a different point of view, the decoder of a scalable codec is able to generate the useful audio signal, even if bits are stripped off the bit stream (i.e., the partial bit stream) at the reduced audio quality. </a:t>
            </a:r>
          </a:p>
        </p:txBody>
      </p:sp>
    </p:spTree>
    <p:extLst>
      <p:ext uri="{BB962C8B-B14F-4D97-AF65-F5344CB8AC3E}">
        <p14:creationId xmlns:p14="http://schemas.microsoft.com/office/powerpoint/2010/main" val="23856234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Title 1"/>
          <p:cNvSpPr>
            <a:spLocks noGrp="1"/>
          </p:cNvSpPr>
          <p:nvPr>
            <p:ph type="title"/>
          </p:nvPr>
        </p:nvSpPr>
        <p:spPr/>
        <p:txBody>
          <a:bodyPr/>
          <a:lstStyle/>
          <a:p>
            <a:r>
              <a:rPr lang="en-US"/>
              <a:t>Core idea of Siren SAC: bit re-ordering</a:t>
            </a:r>
          </a:p>
        </p:txBody>
      </p:sp>
      <p:sp>
        <p:nvSpPr>
          <p:cNvPr id="22530" name="Content Placeholder 2"/>
          <p:cNvSpPr>
            <a:spLocks noGrp="1"/>
          </p:cNvSpPr>
          <p:nvPr>
            <p:ph idx="1"/>
          </p:nvPr>
        </p:nvSpPr>
        <p:spPr bwMode="auto">
          <a:noFill/>
          <a:ln>
            <a:miter lim="800000"/>
            <a:headEnd/>
            <a:tailEnd/>
          </a:ln>
        </p:spPr>
        <p:txBody>
          <a:bodyPr vert="horz" wrap="square" lIns="91440" tIns="45720" rIns="91440" bIns="45720" numCol="1" anchor="t" anchorCtr="0" compatLnSpc="1">
            <a:prstTxWarp prst="textNoShape">
              <a:avLst/>
            </a:prstTxWarp>
          </a:bodyPr>
          <a:lstStyle/>
          <a:p>
            <a:pPr lvl="1">
              <a:buFontTx/>
              <a:buNone/>
            </a:pPr>
            <a:r>
              <a:rPr lang="en-US"/>
              <a:t>  </a:t>
            </a:r>
          </a:p>
        </p:txBody>
      </p:sp>
      <p:grpSp>
        <p:nvGrpSpPr>
          <p:cNvPr id="22531" name="Group 73"/>
          <p:cNvGrpSpPr>
            <a:grpSpLocks/>
          </p:cNvGrpSpPr>
          <p:nvPr/>
        </p:nvGrpSpPr>
        <p:grpSpPr bwMode="auto">
          <a:xfrm>
            <a:off x="685800" y="1874838"/>
            <a:ext cx="6972300" cy="3954462"/>
            <a:chOff x="1080" y="2952"/>
            <a:chExt cx="10980" cy="6228"/>
          </a:xfrm>
        </p:grpSpPr>
        <p:grpSp>
          <p:nvGrpSpPr>
            <p:cNvPr id="22532" name="Group 74"/>
            <p:cNvGrpSpPr>
              <a:grpSpLocks/>
            </p:cNvGrpSpPr>
            <p:nvPr/>
          </p:nvGrpSpPr>
          <p:grpSpPr bwMode="auto">
            <a:xfrm>
              <a:off x="1620" y="2952"/>
              <a:ext cx="10440" cy="1800"/>
              <a:chOff x="1620" y="3780"/>
              <a:chExt cx="10440" cy="1800"/>
            </a:xfrm>
          </p:grpSpPr>
          <p:sp>
            <p:nvSpPr>
              <p:cNvPr id="22579" name="AutoShape 75"/>
              <p:cNvSpPr>
                <a:spLocks/>
              </p:cNvSpPr>
              <p:nvPr/>
            </p:nvSpPr>
            <p:spPr bwMode="auto">
              <a:xfrm rot="5400000" flipH="1" flipV="1">
                <a:off x="3420" y="3972"/>
                <a:ext cx="179" cy="1620"/>
              </a:xfrm>
              <a:prstGeom prst="leftBrace">
                <a:avLst>
                  <a:gd name="adj1" fmla="val 75419"/>
                  <a:gd name="adj2" fmla="val 50000"/>
                </a:avLst>
              </a:prstGeom>
              <a:noFill/>
              <a:ln w="9525">
                <a:solidFill>
                  <a:srgbClr val="000000"/>
                </a:solidFill>
                <a:round/>
                <a:headEnd/>
                <a:tailEnd/>
              </a:ln>
            </p:spPr>
            <p:txBody>
              <a:bodyPr/>
              <a:lstStyle/>
              <a:p>
                <a:pPr defTabSz="914400"/>
                <a:endParaRPr lang="en-US"/>
              </a:p>
            </p:txBody>
          </p:sp>
          <p:sp>
            <p:nvSpPr>
              <p:cNvPr id="22580" name="AutoShape 76"/>
              <p:cNvSpPr>
                <a:spLocks/>
              </p:cNvSpPr>
              <p:nvPr/>
            </p:nvSpPr>
            <p:spPr bwMode="auto">
              <a:xfrm rot="5400000" flipH="1" flipV="1">
                <a:off x="5220" y="3972"/>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81" name="AutoShape 77"/>
              <p:cNvSpPr>
                <a:spLocks/>
              </p:cNvSpPr>
              <p:nvPr/>
            </p:nvSpPr>
            <p:spPr bwMode="auto">
              <a:xfrm rot="5400000" flipH="1" flipV="1">
                <a:off x="9540" y="3960"/>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82" name="Text Box 78"/>
              <p:cNvSpPr txBox="1">
                <a:spLocks noChangeArrowheads="1"/>
              </p:cNvSpPr>
              <p:nvPr/>
            </p:nvSpPr>
            <p:spPr bwMode="auto">
              <a:xfrm>
                <a:off x="2700" y="48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Region 0</a:t>
                </a:r>
                <a:endParaRPr lang="en-US"/>
              </a:p>
            </p:txBody>
          </p:sp>
          <p:sp>
            <p:nvSpPr>
              <p:cNvPr id="22583" name="Text Box 79"/>
              <p:cNvSpPr txBox="1">
                <a:spLocks noChangeArrowheads="1"/>
              </p:cNvSpPr>
              <p:nvPr/>
            </p:nvSpPr>
            <p:spPr bwMode="auto">
              <a:xfrm>
                <a:off x="4680" y="4860"/>
                <a:ext cx="198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Region 1</a:t>
                </a:r>
                <a:endParaRPr lang="en-US"/>
              </a:p>
            </p:txBody>
          </p:sp>
          <p:sp>
            <p:nvSpPr>
              <p:cNvPr id="22584" name="Text Box 80"/>
              <p:cNvSpPr txBox="1">
                <a:spLocks noChangeArrowheads="1"/>
              </p:cNvSpPr>
              <p:nvPr/>
            </p:nvSpPr>
            <p:spPr bwMode="auto">
              <a:xfrm>
                <a:off x="8820" y="48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Region N</a:t>
                </a:r>
                <a:endParaRPr lang="en-US"/>
              </a:p>
            </p:txBody>
          </p:sp>
          <p:sp>
            <p:nvSpPr>
              <p:cNvPr id="22585" name="Text Box 81"/>
              <p:cNvSpPr txBox="1">
                <a:spLocks noChangeArrowheads="1"/>
              </p:cNvSpPr>
              <p:nvPr/>
            </p:nvSpPr>
            <p:spPr bwMode="auto">
              <a:xfrm>
                <a:off x="1620" y="3780"/>
                <a:ext cx="162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first</a:t>
                </a:r>
                <a:endParaRPr lang="en-US"/>
              </a:p>
            </p:txBody>
          </p:sp>
          <p:sp>
            <p:nvSpPr>
              <p:cNvPr id="22586" name="Text Box 82"/>
              <p:cNvSpPr txBox="1">
                <a:spLocks noChangeArrowheads="1"/>
              </p:cNvSpPr>
              <p:nvPr/>
            </p:nvSpPr>
            <p:spPr bwMode="auto">
              <a:xfrm>
                <a:off x="10080" y="3780"/>
                <a:ext cx="198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last</a:t>
                </a:r>
                <a:endParaRPr lang="en-US"/>
              </a:p>
            </p:txBody>
          </p:sp>
          <p:sp>
            <p:nvSpPr>
              <p:cNvPr id="22587" name="Text Box 83"/>
              <p:cNvSpPr txBox="1">
                <a:spLocks noChangeArrowheads="1"/>
              </p:cNvSpPr>
              <p:nvPr/>
            </p:nvSpPr>
            <p:spPr bwMode="auto">
              <a:xfrm>
                <a:off x="252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88" name="Text Box 84"/>
              <p:cNvSpPr txBox="1">
                <a:spLocks noChangeArrowheads="1"/>
              </p:cNvSpPr>
              <p:nvPr/>
            </p:nvSpPr>
            <p:spPr bwMode="auto">
              <a:xfrm>
                <a:off x="288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89" name="Text Box 85"/>
              <p:cNvSpPr txBox="1">
                <a:spLocks noChangeArrowheads="1"/>
              </p:cNvSpPr>
              <p:nvPr/>
            </p:nvSpPr>
            <p:spPr bwMode="auto">
              <a:xfrm>
                <a:off x="324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90" name="Text Box 86"/>
              <p:cNvSpPr txBox="1">
                <a:spLocks noChangeArrowheads="1"/>
              </p:cNvSpPr>
              <p:nvPr/>
            </p:nvSpPr>
            <p:spPr bwMode="auto">
              <a:xfrm>
                <a:off x="360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91" name="Text Box 87"/>
              <p:cNvSpPr txBox="1">
                <a:spLocks noChangeArrowheads="1"/>
              </p:cNvSpPr>
              <p:nvPr/>
            </p:nvSpPr>
            <p:spPr bwMode="auto">
              <a:xfrm>
                <a:off x="396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92" name="Text Box 88"/>
              <p:cNvSpPr txBox="1">
                <a:spLocks noChangeArrowheads="1"/>
              </p:cNvSpPr>
              <p:nvPr/>
            </p:nvSpPr>
            <p:spPr bwMode="auto">
              <a:xfrm>
                <a:off x="882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93" name="Text Box 89"/>
              <p:cNvSpPr txBox="1">
                <a:spLocks noChangeArrowheads="1"/>
              </p:cNvSpPr>
              <p:nvPr/>
            </p:nvSpPr>
            <p:spPr bwMode="auto">
              <a:xfrm>
                <a:off x="918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94" name="Text Box 90"/>
              <p:cNvSpPr txBox="1">
                <a:spLocks noChangeArrowheads="1"/>
              </p:cNvSpPr>
              <p:nvPr/>
            </p:nvSpPr>
            <p:spPr bwMode="auto">
              <a:xfrm>
                <a:off x="954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95" name="Text Box 91"/>
              <p:cNvSpPr txBox="1">
                <a:spLocks noChangeArrowheads="1"/>
              </p:cNvSpPr>
              <p:nvPr/>
            </p:nvSpPr>
            <p:spPr bwMode="auto">
              <a:xfrm>
                <a:off x="990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96" name="Text Box 92"/>
              <p:cNvSpPr txBox="1">
                <a:spLocks noChangeArrowheads="1"/>
              </p:cNvSpPr>
              <p:nvPr/>
            </p:nvSpPr>
            <p:spPr bwMode="auto">
              <a:xfrm>
                <a:off x="1026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97" name="Text Box 93"/>
              <p:cNvSpPr txBox="1">
                <a:spLocks noChangeArrowheads="1"/>
              </p:cNvSpPr>
              <p:nvPr/>
            </p:nvSpPr>
            <p:spPr bwMode="auto">
              <a:xfrm>
                <a:off x="4320" y="4140"/>
                <a:ext cx="450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a:t>
                </a:r>
                <a:endParaRPr lang="en-US"/>
              </a:p>
            </p:txBody>
          </p:sp>
        </p:grpSp>
        <p:sp>
          <p:nvSpPr>
            <p:cNvPr id="22533" name="Text Box 94"/>
            <p:cNvSpPr txBox="1">
              <a:spLocks noChangeArrowheads="1"/>
            </p:cNvSpPr>
            <p:nvPr/>
          </p:nvSpPr>
          <p:spPr bwMode="auto">
            <a:xfrm>
              <a:off x="1080" y="3420"/>
              <a:ext cx="900" cy="720"/>
            </a:xfrm>
            <a:prstGeom prst="rect">
              <a:avLst/>
            </a:prstGeom>
            <a:solidFill>
              <a:srgbClr val="FFFFFF"/>
            </a:solidFill>
            <a:ln w="9525">
              <a:noFill/>
              <a:miter lim="800000"/>
              <a:headEnd/>
              <a:tailEnd/>
            </a:ln>
          </p:spPr>
          <p:txBody>
            <a:bodyPr/>
            <a:lstStyle/>
            <a:p>
              <a:pPr defTabSz="914400"/>
              <a:r>
                <a:rPr lang="en-US" altLang="zh-CN" sz="1400">
                  <a:latin typeface="Times New Roman" pitchFamily="18" charset="0"/>
                  <a:ea typeface="PMingLiU" pitchFamily="18" charset="-120"/>
                </a:rPr>
                <a:t>(a)</a:t>
              </a:r>
              <a:endParaRPr lang="en-US"/>
            </a:p>
          </p:txBody>
        </p:sp>
        <p:grpSp>
          <p:nvGrpSpPr>
            <p:cNvPr id="22534" name="Group 95"/>
            <p:cNvGrpSpPr>
              <a:grpSpLocks/>
            </p:cNvGrpSpPr>
            <p:nvPr/>
          </p:nvGrpSpPr>
          <p:grpSpPr bwMode="auto">
            <a:xfrm>
              <a:off x="1620" y="5292"/>
              <a:ext cx="10440" cy="1800"/>
              <a:chOff x="1620" y="3780"/>
              <a:chExt cx="10440" cy="1800"/>
            </a:xfrm>
          </p:grpSpPr>
          <p:sp>
            <p:nvSpPr>
              <p:cNvPr id="22560" name="AutoShape 96"/>
              <p:cNvSpPr>
                <a:spLocks/>
              </p:cNvSpPr>
              <p:nvPr/>
            </p:nvSpPr>
            <p:spPr bwMode="auto">
              <a:xfrm rot="5400000" flipH="1" flipV="1">
                <a:off x="3420" y="3972"/>
                <a:ext cx="179" cy="1620"/>
              </a:xfrm>
              <a:prstGeom prst="leftBrace">
                <a:avLst>
                  <a:gd name="adj1" fmla="val 75419"/>
                  <a:gd name="adj2" fmla="val 50000"/>
                </a:avLst>
              </a:prstGeom>
              <a:noFill/>
              <a:ln w="9525">
                <a:solidFill>
                  <a:srgbClr val="000000"/>
                </a:solidFill>
                <a:round/>
                <a:headEnd/>
                <a:tailEnd/>
              </a:ln>
            </p:spPr>
            <p:txBody>
              <a:bodyPr/>
              <a:lstStyle/>
              <a:p>
                <a:pPr defTabSz="914400"/>
                <a:r>
                  <a:rPr lang="en-US" altLang="zh-CN" sz="1200">
                    <a:latin typeface="Times New Roman" pitchFamily="18" charset="0"/>
                    <a:ea typeface="PMingLiU" pitchFamily="18" charset="-120"/>
                  </a:rPr>
                  <a:t>ddmost</a:t>
                </a:r>
                <a:endParaRPr lang="en-US"/>
              </a:p>
            </p:txBody>
          </p:sp>
          <p:sp>
            <p:nvSpPr>
              <p:cNvPr id="22561" name="AutoShape 97"/>
              <p:cNvSpPr>
                <a:spLocks/>
              </p:cNvSpPr>
              <p:nvPr/>
            </p:nvSpPr>
            <p:spPr bwMode="auto">
              <a:xfrm rot="5400000" flipH="1" flipV="1">
                <a:off x="5220" y="3972"/>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62" name="AutoShape 98"/>
              <p:cNvSpPr>
                <a:spLocks/>
              </p:cNvSpPr>
              <p:nvPr/>
            </p:nvSpPr>
            <p:spPr bwMode="auto">
              <a:xfrm rot="5400000" flipH="1" flipV="1">
                <a:off x="9540" y="3960"/>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63" name="Text Box 99"/>
              <p:cNvSpPr txBox="1">
                <a:spLocks noChangeArrowheads="1"/>
              </p:cNvSpPr>
              <p:nvPr/>
            </p:nvSpPr>
            <p:spPr bwMode="auto">
              <a:xfrm>
                <a:off x="2700" y="48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Most Important</a:t>
                </a:r>
              </a:p>
              <a:p>
                <a:pPr defTabSz="914400"/>
                <a:r>
                  <a:rPr lang="en-US" altLang="zh-CN" sz="1000">
                    <a:latin typeface="Times New Roman" pitchFamily="18" charset="0"/>
                    <a:ea typeface="PMingLiU" pitchFamily="18" charset="-120"/>
                  </a:rPr>
                  <a:t> Region</a:t>
                </a:r>
                <a:endParaRPr lang="en-US"/>
              </a:p>
            </p:txBody>
          </p:sp>
          <p:sp>
            <p:nvSpPr>
              <p:cNvPr id="22564" name="Text Box 100"/>
              <p:cNvSpPr txBox="1">
                <a:spLocks noChangeArrowheads="1"/>
              </p:cNvSpPr>
              <p:nvPr/>
            </p:nvSpPr>
            <p:spPr bwMode="auto">
              <a:xfrm>
                <a:off x="4680" y="4860"/>
                <a:ext cx="198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2</a:t>
                </a:r>
                <a:r>
                  <a:rPr lang="en-US" altLang="zh-CN" sz="1000" baseline="30000">
                    <a:latin typeface="Times New Roman" pitchFamily="18" charset="0"/>
                    <a:ea typeface="PMingLiU" pitchFamily="18" charset="-120"/>
                  </a:rPr>
                  <a:t>nd</a:t>
                </a:r>
                <a:r>
                  <a:rPr lang="en-US" altLang="zh-CN" sz="1000">
                    <a:latin typeface="Times New Roman" pitchFamily="18" charset="0"/>
                    <a:ea typeface="PMingLiU" pitchFamily="18" charset="-120"/>
                  </a:rPr>
                  <a:t> Most Important</a:t>
                </a:r>
              </a:p>
              <a:p>
                <a:pPr defTabSz="914400"/>
                <a:r>
                  <a:rPr lang="en-US" altLang="zh-CN" sz="1000">
                    <a:latin typeface="Times New Roman" pitchFamily="18" charset="0"/>
                    <a:ea typeface="PMingLiU" pitchFamily="18" charset="-120"/>
                  </a:rPr>
                  <a:t> Region</a:t>
                </a:r>
                <a:endParaRPr lang="en-US"/>
              </a:p>
            </p:txBody>
          </p:sp>
          <p:sp>
            <p:nvSpPr>
              <p:cNvPr id="22565" name="Text Box 101"/>
              <p:cNvSpPr txBox="1">
                <a:spLocks noChangeArrowheads="1"/>
              </p:cNvSpPr>
              <p:nvPr/>
            </p:nvSpPr>
            <p:spPr bwMode="auto">
              <a:xfrm>
                <a:off x="8820" y="48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Least Important</a:t>
                </a:r>
              </a:p>
              <a:p>
                <a:pPr defTabSz="914400"/>
                <a:r>
                  <a:rPr lang="en-US" altLang="zh-CN" sz="1000">
                    <a:latin typeface="Times New Roman" pitchFamily="18" charset="0"/>
                    <a:ea typeface="PMingLiU" pitchFamily="18" charset="-120"/>
                  </a:rPr>
                  <a:t> Region</a:t>
                </a:r>
                <a:endParaRPr lang="en-US"/>
              </a:p>
            </p:txBody>
          </p:sp>
          <p:sp>
            <p:nvSpPr>
              <p:cNvPr id="22566" name="Text Box 102"/>
              <p:cNvSpPr txBox="1">
                <a:spLocks noChangeArrowheads="1"/>
              </p:cNvSpPr>
              <p:nvPr/>
            </p:nvSpPr>
            <p:spPr bwMode="auto">
              <a:xfrm>
                <a:off x="1620" y="3780"/>
                <a:ext cx="162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first</a:t>
                </a:r>
                <a:endParaRPr lang="en-US"/>
              </a:p>
            </p:txBody>
          </p:sp>
          <p:sp>
            <p:nvSpPr>
              <p:cNvPr id="22567" name="Text Box 103"/>
              <p:cNvSpPr txBox="1">
                <a:spLocks noChangeArrowheads="1"/>
              </p:cNvSpPr>
              <p:nvPr/>
            </p:nvSpPr>
            <p:spPr bwMode="auto">
              <a:xfrm>
                <a:off x="10080" y="3780"/>
                <a:ext cx="198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last</a:t>
                </a:r>
                <a:endParaRPr lang="en-US"/>
              </a:p>
            </p:txBody>
          </p:sp>
          <p:sp>
            <p:nvSpPr>
              <p:cNvPr id="22568" name="Text Box 104"/>
              <p:cNvSpPr txBox="1">
                <a:spLocks noChangeArrowheads="1"/>
              </p:cNvSpPr>
              <p:nvPr/>
            </p:nvSpPr>
            <p:spPr bwMode="auto">
              <a:xfrm>
                <a:off x="252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69" name="Text Box 105"/>
              <p:cNvSpPr txBox="1">
                <a:spLocks noChangeArrowheads="1"/>
              </p:cNvSpPr>
              <p:nvPr/>
            </p:nvSpPr>
            <p:spPr bwMode="auto">
              <a:xfrm>
                <a:off x="288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70" name="Text Box 106"/>
              <p:cNvSpPr txBox="1">
                <a:spLocks noChangeArrowheads="1"/>
              </p:cNvSpPr>
              <p:nvPr/>
            </p:nvSpPr>
            <p:spPr bwMode="auto">
              <a:xfrm>
                <a:off x="324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71" name="Text Box 107"/>
              <p:cNvSpPr txBox="1">
                <a:spLocks noChangeArrowheads="1"/>
              </p:cNvSpPr>
              <p:nvPr/>
            </p:nvSpPr>
            <p:spPr bwMode="auto">
              <a:xfrm>
                <a:off x="360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72" name="Text Box 108"/>
              <p:cNvSpPr txBox="1">
                <a:spLocks noChangeArrowheads="1"/>
              </p:cNvSpPr>
              <p:nvPr/>
            </p:nvSpPr>
            <p:spPr bwMode="auto">
              <a:xfrm>
                <a:off x="396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73" name="Text Box 109"/>
              <p:cNvSpPr txBox="1">
                <a:spLocks noChangeArrowheads="1"/>
              </p:cNvSpPr>
              <p:nvPr/>
            </p:nvSpPr>
            <p:spPr bwMode="auto">
              <a:xfrm>
                <a:off x="882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74" name="Text Box 110"/>
              <p:cNvSpPr txBox="1">
                <a:spLocks noChangeArrowheads="1"/>
              </p:cNvSpPr>
              <p:nvPr/>
            </p:nvSpPr>
            <p:spPr bwMode="auto">
              <a:xfrm>
                <a:off x="918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75" name="Text Box 111"/>
              <p:cNvSpPr txBox="1">
                <a:spLocks noChangeArrowheads="1"/>
              </p:cNvSpPr>
              <p:nvPr/>
            </p:nvSpPr>
            <p:spPr bwMode="auto">
              <a:xfrm>
                <a:off x="954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76" name="Text Box 112"/>
              <p:cNvSpPr txBox="1">
                <a:spLocks noChangeArrowheads="1"/>
              </p:cNvSpPr>
              <p:nvPr/>
            </p:nvSpPr>
            <p:spPr bwMode="auto">
              <a:xfrm>
                <a:off x="990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77" name="Text Box 113"/>
              <p:cNvSpPr txBox="1">
                <a:spLocks noChangeArrowheads="1"/>
              </p:cNvSpPr>
              <p:nvPr/>
            </p:nvSpPr>
            <p:spPr bwMode="auto">
              <a:xfrm>
                <a:off x="10260" y="41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78" name="Text Box 114"/>
              <p:cNvSpPr txBox="1">
                <a:spLocks noChangeArrowheads="1"/>
              </p:cNvSpPr>
              <p:nvPr/>
            </p:nvSpPr>
            <p:spPr bwMode="auto">
              <a:xfrm>
                <a:off x="4320" y="4140"/>
                <a:ext cx="450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a:t>
                </a:r>
                <a:endParaRPr lang="en-US"/>
              </a:p>
            </p:txBody>
          </p:sp>
        </p:grpSp>
        <p:sp>
          <p:nvSpPr>
            <p:cNvPr id="22535" name="Text Box 115"/>
            <p:cNvSpPr txBox="1">
              <a:spLocks noChangeArrowheads="1"/>
            </p:cNvSpPr>
            <p:nvPr/>
          </p:nvSpPr>
          <p:spPr bwMode="auto">
            <a:xfrm>
              <a:off x="1080" y="5760"/>
              <a:ext cx="900" cy="720"/>
            </a:xfrm>
            <a:prstGeom prst="rect">
              <a:avLst/>
            </a:prstGeom>
            <a:solidFill>
              <a:srgbClr val="FFFFFF"/>
            </a:solidFill>
            <a:ln w="9525">
              <a:noFill/>
              <a:miter lim="800000"/>
              <a:headEnd/>
              <a:tailEnd/>
            </a:ln>
          </p:spPr>
          <p:txBody>
            <a:bodyPr/>
            <a:lstStyle/>
            <a:p>
              <a:pPr defTabSz="914400"/>
              <a:r>
                <a:rPr lang="en-US" altLang="zh-CN" sz="1400">
                  <a:latin typeface="Times New Roman" pitchFamily="18" charset="0"/>
                  <a:ea typeface="PMingLiU" pitchFamily="18" charset="-120"/>
                </a:rPr>
                <a:t>(b)</a:t>
              </a:r>
              <a:endParaRPr lang="en-US"/>
            </a:p>
          </p:txBody>
        </p:sp>
        <p:sp>
          <p:nvSpPr>
            <p:cNvPr id="22536" name="AutoShape 116"/>
            <p:cNvSpPr>
              <a:spLocks/>
            </p:cNvSpPr>
            <p:nvPr/>
          </p:nvSpPr>
          <p:spPr bwMode="auto">
            <a:xfrm rot="5400000" flipH="1" flipV="1">
              <a:off x="3420" y="7572"/>
              <a:ext cx="179" cy="1620"/>
            </a:xfrm>
            <a:prstGeom prst="leftBrace">
              <a:avLst>
                <a:gd name="adj1" fmla="val 75419"/>
                <a:gd name="adj2" fmla="val 50000"/>
              </a:avLst>
            </a:prstGeom>
            <a:noFill/>
            <a:ln w="9525">
              <a:solidFill>
                <a:srgbClr val="000000"/>
              </a:solidFill>
              <a:round/>
              <a:headEnd/>
              <a:tailEnd/>
            </a:ln>
          </p:spPr>
          <p:txBody>
            <a:bodyPr/>
            <a:lstStyle/>
            <a:p>
              <a:pPr defTabSz="914400"/>
              <a:r>
                <a:rPr lang="en-US" altLang="zh-CN" sz="1200">
                  <a:latin typeface="Times New Roman" pitchFamily="18" charset="0"/>
                  <a:ea typeface="PMingLiU" pitchFamily="18" charset="-120"/>
                </a:rPr>
                <a:t>ddmost</a:t>
              </a:r>
              <a:endParaRPr lang="en-US"/>
            </a:p>
          </p:txBody>
        </p:sp>
        <p:sp>
          <p:nvSpPr>
            <p:cNvPr id="22537" name="AutoShape 117"/>
            <p:cNvSpPr>
              <a:spLocks/>
            </p:cNvSpPr>
            <p:nvPr/>
          </p:nvSpPr>
          <p:spPr bwMode="auto">
            <a:xfrm rot="5400000" flipH="1" flipV="1">
              <a:off x="5220" y="7572"/>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38" name="AutoShape 118"/>
            <p:cNvSpPr>
              <a:spLocks/>
            </p:cNvSpPr>
            <p:nvPr/>
          </p:nvSpPr>
          <p:spPr bwMode="auto">
            <a:xfrm rot="5400000" flipH="1" flipV="1">
              <a:off x="9540" y="7560"/>
              <a:ext cx="179" cy="1620"/>
            </a:xfrm>
            <a:prstGeom prst="leftBrace">
              <a:avLst>
                <a:gd name="adj1" fmla="val 75419"/>
                <a:gd name="adj2" fmla="val 50000"/>
              </a:avLst>
            </a:prstGeom>
            <a:noFill/>
            <a:ln w="9525">
              <a:solidFill>
                <a:srgbClr val="000000"/>
              </a:solidFill>
              <a:round/>
              <a:headEnd/>
              <a:tailEnd/>
            </a:ln>
          </p:spPr>
          <p:txBody>
            <a:bodyPr/>
            <a:lstStyle/>
            <a:p>
              <a:endParaRPr lang="en-US"/>
            </a:p>
          </p:txBody>
        </p:sp>
        <p:sp>
          <p:nvSpPr>
            <p:cNvPr id="22539" name="Text Box 119"/>
            <p:cNvSpPr txBox="1">
              <a:spLocks noChangeArrowheads="1"/>
            </p:cNvSpPr>
            <p:nvPr/>
          </p:nvSpPr>
          <p:spPr bwMode="auto">
            <a:xfrm>
              <a:off x="2700" y="84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Most Important</a:t>
              </a:r>
            </a:p>
            <a:p>
              <a:pPr defTabSz="914400"/>
              <a:r>
                <a:rPr lang="en-US" altLang="zh-CN" sz="1000">
                  <a:latin typeface="Times New Roman" pitchFamily="18" charset="0"/>
                  <a:ea typeface="PMingLiU" pitchFamily="18" charset="-120"/>
                </a:rPr>
                <a:t> Region</a:t>
              </a:r>
              <a:endParaRPr lang="en-US"/>
            </a:p>
          </p:txBody>
        </p:sp>
        <p:sp>
          <p:nvSpPr>
            <p:cNvPr id="22540" name="Text Box 120"/>
            <p:cNvSpPr txBox="1">
              <a:spLocks noChangeArrowheads="1"/>
            </p:cNvSpPr>
            <p:nvPr/>
          </p:nvSpPr>
          <p:spPr bwMode="auto">
            <a:xfrm>
              <a:off x="4680" y="8460"/>
              <a:ext cx="198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2</a:t>
              </a:r>
              <a:r>
                <a:rPr lang="en-US" altLang="zh-CN" sz="1000" baseline="30000">
                  <a:latin typeface="Times New Roman" pitchFamily="18" charset="0"/>
                  <a:ea typeface="PMingLiU" pitchFamily="18" charset="-120"/>
                </a:rPr>
                <a:t>nd</a:t>
              </a:r>
              <a:r>
                <a:rPr lang="en-US" altLang="zh-CN" sz="1000">
                  <a:latin typeface="Times New Roman" pitchFamily="18" charset="0"/>
                  <a:ea typeface="PMingLiU" pitchFamily="18" charset="-120"/>
                </a:rPr>
                <a:t> Most Important</a:t>
              </a:r>
            </a:p>
            <a:p>
              <a:pPr defTabSz="914400"/>
              <a:r>
                <a:rPr lang="en-US" altLang="zh-CN" sz="1000">
                  <a:latin typeface="Times New Roman" pitchFamily="18" charset="0"/>
                  <a:ea typeface="PMingLiU" pitchFamily="18" charset="-120"/>
                </a:rPr>
                <a:t> Region</a:t>
              </a:r>
              <a:endParaRPr lang="en-US"/>
            </a:p>
          </p:txBody>
        </p:sp>
        <p:sp>
          <p:nvSpPr>
            <p:cNvPr id="22541" name="Text Box 121"/>
            <p:cNvSpPr txBox="1">
              <a:spLocks noChangeArrowheads="1"/>
            </p:cNvSpPr>
            <p:nvPr/>
          </p:nvSpPr>
          <p:spPr bwMode="auto">
            <a:xfrm>
              <a:off x="8820" y="8460"/>
              <a:ext cx="1620" cy="72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Least Important</a:t>
              </a:r>
            </a:p>
            <a:p>
              <a:pPr defTabSz="914400"/>
              <a:r>
                <a:rPr lang="en-US" altLang="zh-CN" sz="1000">
                  <a:latin typeface="Times New Roman" pitchFamily="18" charset="0"/>
                  <a:ea typeface="PMingLiU" pitchFamily="18" charset="-120"/>
                </a:rPr>
                <a:t> Region</a:t>
              </a:r>
              <a:endParaRPr lang="en-US"/>
            </a:p>
          </p:txBody>
        </p:sp>
        <p:sp>
          <p:nvSpPr>
            <p:cNvPr id="22542" name="Text Box 122"/>
            <p:cNvSpPr txBox="1">
              <a:spLocks noChangeArrowheads="1"/>
            </p:cNvSpPr>
            <p:nvPr/>
          </p:nvSpPr>
          <p:spPr bwMode="auto">
            <a:xfrm>
              <a:off x="1620" y="7380"/>
              <a:ext cx="162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first</a:t>
              </a:r>
              <a:endParaRPr lang="en-US"/>
            </a:p>
          </p:txBody>
        </p:sp>
        <p:sp>
          <p:nvSpPr>
            <p:cNvPr id="22543" name="Text Box 123"/>
            <p:cNvSpPr txBox="1">
              <a:spLocks noChangeArrowheads="1"/>
            </p:cNvSpPr>
            <p:nvPr/>
          </p:nvSpPr>
          <p:spPr bwMode="auto">
            <a:xfrm>
              <a:off x="10080" y="7380"/>
              <a:ext cx="1980" cy="360"/>
            </a:xfrm>
            <a:prstGeom prst="rect">
              <a:avLst/>
            </a:prstGeom>
            <a:solidFill>
              <a:srgbClr val="FFFFFF"/>
            </a:solidFill>
            <a:ln w="9525">
              <a:noFill/>
              <a:miter lim="800000"/>
              <a:headEnd/>
              <a:tailEnd/>
            </a:ln>
          </p:spPr>
          <p:txBody>
            <a:bodyPr/>
            <a:lstStyle/>
            <a:p>
              <a:pPr defTabSz="914400"/>
              <a:r>
                <a:rPr lang="en-US" altLang="zh-CN" sz="1000">
                  <a:latin typeface="Times New Roman" pitchFamily="18" charset="0"/>
                  <a:ea typeface="PMingLiU" pitchFamily="18" charset="-120"/>
                </a:rPr>
                <a:t>Bit packed last</a:t>
              </a:r>
              <a:endParaRPr lang="en-US"/>
            </a:p>
          </p:txBody>
        </p:sp>
        <p:sp>
          <p:nvSpPr>
            <p:cNvPr id="22544" name="Text Box 124"/>
            <p:cNvSpPr txBox="1">
              <a:spLocks noChangeArrowheads="1"/>
            </p:cNvSpPr>
            <p:nvPr/>
          </p:nvSpPr>
          <p:spPr bwMode="auto">
            <a:xfrm>
              <a:off x="252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45" name="Text Box 125"/>
            <p:cNvSpPr txBox="1">
              <a:spLocks noChangeArrowheads="1"/>
            </p:cNvSpPr>
            <p:nvPr/>
          </p:nvSpPr>
          <p:spPr bwMode="auto">
            <a:xfrm>
              <a:off x="288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46" name="Text Box 126"/>
            <p:cNvSpPr txBox="1">
              <a:spLocks noChangeArrowheads="1"/>
            </p:cNvSpPr>
            <p:nvPr/>
          </p:nvSpPr>
          <p:spPr bwMode="auto">
            <a:xfrm>
              <a:off x="324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47" name="Text Box 127"/>
            <p:cNvSpPr txBox="1">
              <a:spLocks noChangeArrowheads="1"/>
            </p:cNvSpPr>
            <p:nvPr/>
          </p:nvSpPr>
          <p:spPr bwMode="auto">
            <a:xfrm>
              <a:off x="360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48" name="Text Box 128"/>
            <p:cNvSpPr txBox="1">
              <a:spLocks noChangeArrowheads="1"/>
            </p:cNvSpPr>
            <p:nvPr/>
          </p:nvSpPr>
          <p:spPr bwMode="auto">
            <a:xfrm>
              <a:off x="396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49" name="Text Box 129"/>
            <p:cNvSpPr txBox="1">
              <a:spLocks noChangeArrowheads="1"/>
            </p:cNvSpPr>
            <p:nvPr/>
          </p:nvSpPr>
          <p:spPr bwMode="auto">
            <a:xfrm>
              <a:off x="882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50" name="Text Box 130"/>
            <p:cNvSpPr txBox="1">
              <a:spLocks noChangeArrowheads="1"/>
            </p:cNvSpPr>
            <p:nvPr/>
          </p:nvSpPr>
          <p:spPr bwMode="auto">
            <a:xfrm>
              <a:off x="918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51" name="Text Box 131"/>
            <p:cNvSpPr txBox="1">
              <a:spLocks noChangeArrowheads="1"/>
            </p:cNvSpPr>
            <p:nvPr/>
          </p:nvSpPr>
          <p:spPr bwMode="auto">
            <a:xfrm>
              <a:off x="954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52" name="Text Box 132"/>
            <p:cNvSpPr txBox="1">
              <a:spLocks noChangeArrowheads="1"/>
            </p:cNvSpPr>
            <p:nvPr/>
          </p:nvSpPr>
          <p:spPr bwMode="auto">
            <a:xfrm>
              <a:off x="990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1</a:t>
              </a:r>
              <a:endParaRPr lang="en-US"/>
            </a:p>
          </p:txBody>
        </p:sp>
        <p:sp>
          <p:nvSpPr>
            <p:cNvPr id="22553" name="Text Box 133"/>
            <p:cNvSpPr txBox="1">
              <a:spLocks noChangeArrowheads="1"/>
            </p:cNvSpPr>
            <p:nvPr/>
          </p:nvSpPr>
          <p:spPr bwMode="auto">
            <a:xfrm>
              <a:off x="10260" y="7740"/>
              <a:ext cx="36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0</a:t>
              </a:r>
              <a:endParaRPr lang="en-US"/>
            </a:p>
          </p:txBody>
        </p:sp>
        <p:sp>
          <p:nvSpPr>
            <p:cNvPr id="22554" name="Text Box 134"/>
            <p:cNvSpPr txBox="1">
              <a:spLocks noChangeArrowheads="1"/>
            </p:cNvSpPr>
            <p:nvPr/>
          </p:nvSpPr>
          <p:spPr bwMode="auto">
            <a:xfrm>
              <a:off x="4320" y="7740"/>
              <a:ext cx="4500" cy="397"/>
            </a:xfrm>
            <a:prstGeom prst="rect">
              <a:avLst/>
            </a:prstGeom>
            <a:solidFill>
              <a:srgbClr val="FFFFFF"/>
            </a:solidFill>
            <a:ln w="9525">
              <a:solidFill>
                <a:srgbClr val="000000"/>
              </a:solidFill>
              <a:miter lim="800000"/>
              <a:headEnd/>
              <a:tailEnd/>
            </a:ln>
          </p:spPr>
          <p:txBody>
            <a:bodyPr/>
            <a:lstStyle/>
            <a:p>
              <a:pPr defTabSz="914400"/>
              <a:r>
                <a:rPr lang="en-US" altLang="zh-CN" sz="1200">
                  <a:latin typeface="Times New Roman" pitchFamily="18" charset="0"/>
                  <a:ea typeface="PMingLiU" pitchFamily="18" charset="-120"/>
                </a:rPr>
                <a:t>……………………</a:t>
              </a:r>
              <a:endParaRPr lang="en-US"/>
            </a:p>
          </p:txBody>
        </p:sp>
        <p:sp>
          <p:nvSpPr>
            <p:cNvPr id="22555" name="Text Box 135"/>
            <p:cNvSpPr txBox="1">
              <a:spLocks noChangeArrowheads="1"/>
            </p:cNvSpPr>
            <p:nvPr/>
          </p:nvSpPr>
          <p:spPr bwMode="auto">
            <a:xfrm>
              <a:off x="1080" y="7740"/>
              <a:ext cx="900" cy="720"/>
            </a:xfrm>
            <a:prstGeom prst="rect">
              <a:avLst/>
            </a:prstGeom>
            <a:solidFill>
              <a:srgbClr val="FFFFFF"/>
            </a:solidFill>
            <a:ln w="9525">
              <a:noFill/>
              <a:miter lim="800000"/>
              <a:headEnd/>
              <a:tailEnd/>
            </a:ln>
          </p:spPr>
          <p:txBody>
            <a:bodyPr/>
            <a:lstStyle/>
            <a:p>
              <a:pPr defTabSz="914400"/>
              <a:r>
                <a:rPr lang="en-US" altLang="zh-CN" sz="1400">
                  <a:latin typeface="Times New Roman" pitchFamily="18" charset="0"/>
                  <a:ea typeface="PMingLiU" pitchFamily="18" charset="-120"/>
                </a:rPr>
                <a:t>(c)</a:t>
              </a:r>
              <a:endParaRPr lang="en-US"/>
            </a:p>
          </p:txBody>
        </p:sp>
        <p:sp>
          <p:nvSpPr>
            <p:cNvPr id="22556" name="Line 136"/>
            <p:cNvSpPr>
              <a:spLocks noChangeShapeType="1"/>
            </p:cNvSpPr>
            <p:nvPr/>
          </p:nvSpPr>
          <p:spPr bwMode="auto">
            <a:xfrm>
              <a:off x="7740" y="7380"/>
              <a:ext cx="0" cy="1260"/>
            </a:xfrm>
            <a:prstGeom prst="line">
              <a:avLst/>
            </a:prstGeom>
            <a:noFill/>
            <a:ln w="25400">
              <a:solidFill>
                <a:srgbClr val="FF0000"/>
              </a:solidFill>
              <a:prstDash val="sysDot"/>
              <a:round/>
              <a:headEnd/>
              <a:tailEnd/>
            </a:ln>
          </p:spPr>
          <p:txBody>
            <a:bodyPr/>
            <a:lstStyle/>
            <a:p>
              <a:endParaRPr lang="en-US"/>
            </a:p>
          </p:txBody>
        </p:sp>
        <p:sp>
          <p:nvSpPr>
            <p:cNvPr id="22557" name="Line 137"/>
            <p:cNvSpPr>
              <a:spLocks noChangeShapeType="1"/>
            </p:cNvSpPr>
            <p:nvPr/>
          </p:nvSpPr>
          <p:spPr bwMode="auto">
            <a:xfrm flipH="1">
              <a:off x="7740" y="7740"/>
              <a:ext cx="2880" cy="360"/>
            </a:xfrm>
            <a:prstGeom prst="line">
              <a:avLst/>
            </a:prstGeom>
            <a:noFill/>
            <a:ln w="25400">
              <a:solidFill>
                <a:srgbClr val="FF0000"/>
              </a:solidFill>
              <a:round/>
              <a:headEnd/>
              <a:tailEnd/>
            </a:ln>
          </p:spPr>
          <p:txBody>
            <a:bodyPr/>
            <a:lstStyle/>
            <a:p>
              <a:endParaRPr lang="en-US"/>
            </a:p>
          </p:txBody>
        </p:sp>
        <p:sp>
          <p:nvSpPr>
            <p:cNvPr id="22558" name="Line 138"/>
            <p:cNvSpPr>
              <a:spLocks noChangeShapeType="1"/>
            </p:cNvSpPr>
            <p:nvPr/>
          </p:nvSpPr>
          <p:spPr bwMode="auto">
            <a:xfrm>
              <a:off x="7740" y="7740"/>
              <a:ext cx="2880" cy="360"/>
            </a:xfrm>
            <a:prstGeom prst="line">
              <a:avLst/>
            </a:prstGeom>
            <a:noFill/>
            <a:ln w="25400">
              <a:solidFill>
                <a:srgbClr val="FF0000"/>
              </a:solidFill>
              <a:round/>
              <a:headEnd/>
              <a:tailEnd/>
            </a:ln>
          </p:spPr>
          <p:txBody>
            <a:bodyPr/>
            <a:lstStyle/>
            <a:p>
              <a:endParaRPr lang="en-US"/>
            </a:p>
          </p:txBody>
        </p:sp>
        <p:sp>
          <p:nvSpPr>
            <p:cNvPr id="22559" name="Text Box 139"/>
            <p:cNvSpPr txBox="1">
              <a:spLocks noChangeArrowheads="1"/>
            </p:cNvSpPr>
            <p:nvPr/>
          </p:nvSpPr>
          <p:spPr bwMode="auto">
            <a:xfrm>
              <a:off x="8100" y="7200"/>
              <a:ext cx="1980" cy="360"/>
            </a:xfrm>
            <a:prstGeom prst="rect">
              <a:avLst/>
            </a:prstGeom>
            <a:solidFill>
              <a:srgbClr val="FFFFFF"/>
            </a:solidFill>
            <a:ln w="9525">
              <a:noFill/>
              <a:miter lim="800000"/>
              <a:headEnd/>
              <a:tailEnd/>
            </a:ln>
          </p:spPr>
          <p:txBody>
            <a:bodyPr/>
            <a:lstStyle/>
            <a:p>
              <a:pPr defTabSz="914400"/>
              <a:r>
                <a:rPr lang="en-US" altLang="zh-CN" sz="1000">
                  <a:solidFill>
                    <a:srgbClr val="FF0000"/>
                  </a:solidFill>
                  <a:latin typeface="Times New Roman" pitchFamily="18" charset="0"/>
                  <a:ea typeface="PMingLiU" pitchFamily="18" charset="-120"/>
                </a:rPr>
                <a:t>Bits are stripped</a:t>
              </a:r>
              <a:endParaRPr lang="en-US"/>
            </a:p>
          </p:txBody>
        </p:sp>
      </p:grpSp>
    </p:spTree>
    <p:extLst>
      <p:ext uri="{BB962C8B-B14F-4D97-AF65-F5344CB8AC3E}">
        <p14:creationId xmlns:p14="http://schemas.microsoft.com/office/powerpoint/2010/main" val="25706411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145" y="977821"/>
            <a:ext cx="8229600" cy="479947"/>
          </a:xfrm>
        </p:spPr>
        <p:txBody>
          <a:bodyPr>
            <a:normAutofit fontScale="90000"/>
          </a:bodyPr>
          <a:lstStyle/>
          <a:p>
            <a:r>
              <a:rPr lang="en-US" dirty="0"/>
              <a:t>RPD/M SW Arch </a:t>
            </a:r>
          </a:p>
        </p:txBody>
      </p:sp>
      <p:sp>
        <p:nvSpPr>
          <p:cNvPr id="38" name="Rounded Rectangle 3"/>
          <p:cNvSpPr/>
          <p:nvPr/>
        </p:nvSpPr>
        <p:spPr>
          <a:xfrm>
            <a:off x="6507880" y="1702330"/>
            <a:ext cx="1361194" cy="3968184"/>
          </a:xfrm>
          <a:prstGeom prst="roundRect">
            <a:avLst/>
          </a:prstGeom>
          <a:gradFill rotWithShape="1">
            <a:gsLst>
              <a:gs pos="0">
                <a:srgbClr val="780000">
                  <a:tint val="50000"/>
                  <a:satMod val="300000"/>
                </a:srgbClr>
              </a:gs>
              <a:gs pos="35000">
                <a:srgbClr val="780000">
                  <a:tint val="37000"/>
                  <a:satMod val="300000"/>
                </a:srgbClr>
              </a:gs>
              <a:gs pos="100000">
                <a:srgbClr val="780000">
                  <a:tint val="15000"/>
                  <a:satMod val="350000"/>
                </a:srgbClr>
              </a:gs>
            </a:gsLst>
            <a:lin ang="16200000" scaled="1"/>
          </a:gradFill>
          <a:ln w="9525" cap="flat" cmpd="sng" algn="ctr">
            <a:solidFill>
              <a:srgbClr val="780000">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endParaRPr lang="en-US" sz="1500" b="1"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a:p>
            <a:pPr algn="ctr" defTabSz="685983">
              <a:defRPr/>
            </a:pPr>
            <a:endParaRPr lang="en-US" sz="1800" dirty="0">
              <a:solidFill>
                <a:srgbClr val="000000"/>
              </a:solidFill>
              <a:latin typeface="Arial"/>
              <a:cs typeface="Calibri"/>
            </a:endParaRPr>
          </a:p>
        </p:txBody>
      </p:sp>
      <p:sp>
        <p:nvSpPr>
          <p:cNvPr id="74" name="Rounded Rectangle 4"/>
          <p:cNvSpPr/>
          <p:nvPr/>
        </p:nvSpPr>
        <p:spPr>
          <a:xfrm>
            <a:off x="1316655" y="1702331"/>
            <a:ext cx="5054696" cy="554734"/>
          </a:xfrm>
          <a:prstGeom prst="roundRect">
            <a:avLst/>
          </a:prstGeom>
          <a:gradFill rotWithShape="1">
            <a:gsLst>
              <a:gs pos="0">
                <a:srgbClr val="004677">
                  <a:tint val="50000"/>
                  <a:satMod val="300000"/>
                </a:srgbClr>
              </a:gs>
              <a:gs pos="35000">
                <a:srgbClr val="004677">
                  <a:tint val="37000"/>
                  <a:satMod val="300000"/>
                </a:srgbClr>
              </a:gs>
              <a:gs pos="100000">
                <a:srgbClr val="004677">
                  <a:tint val="15000"/>
                  <a:satMod val="350000"/>
                </a:srgbClr>
              </a:gs>
            </a:gsLst>
            <a:lin ang="16200000" scaled="1"/>
          </a:gradFill>
          <a:ln w="9525" cap="flat" cmpd="sng" algn="ctr">
            <a:solidFill>
              <a:srgbClr val="004677">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endParaRPr lang="en-US" sz="1800" dirty="0">
              <a:solidFill>
                <a:srgbClr val="000000"/>
              </a:solidFill>
              <a:latin typeface="Arial"/>
              <a:cs typeface="Calibri"/>
            </a:endParaRPr>
          </a:p>
        </p:txBody>
      </p:sp>
      <p:sp>
        <p:nvSpPr>
          <p:cNvPr id="75" name="Rounded Rectangle 5"/>
          <p:cNvSpPr/>
          <p:nvPr/>
        </p:nvSpPr>
        <p:spPr>
          <a:xfrm>
            <a:off x="1316655" y="2697131"/>
            <a:ext cx="3918556" cy="1072656"/>
          </a:xfrm>
          <a:prstGeom prst="roundRect">
            <a:avLst/>
          </a:prstGeom>
          <a:gradFill rotWithShape="1">
            <a:gsLst>
              <a:gs pos="0">
                <a:srgbClr val="ABBD26">
                  <a:tint val="50000"/>
                  <a:satMod val="300000"/>
                </a:srgbClr>
              </a:gs>
              <a:gs pos="35000">
                <a:srgbClr val="ABBD26">
                  <a:tint val="37000"/>
                  <a:satMod val="300000"/>
                </a:srgbClr>
              </a:gs>
              <a:gs pos="100000">
                <a:srgbClr val="ABBD26">
                  <a:tint val="15000"/>
                  <a:satMod val="350000"/>
                </a:srgbClr>
              </a:gs>
            </a:gsLst>
            <a:lin ang="16200000" scaled="1"/>
          </a:gradFill>
          <a:ln w="9525" cap="flat" cmpd="sng" algn="ctr">
            <a:solidFill>
              <a:srgbClr val="ABBD26">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endParaRPr lang="en-US" sz="1800" dirty="0">
              <a:solidFill>
                <a:srgbClr val="000000"/>
              </a:solidFill>
              <a:latin typeface="Arial"/>
              <a:cs typeface="Calibri"/>
            </a:endParaRPr>
          </a:p>
        </p:txBody>
      </p:sp>
      <p:sp>
        <p:nvSpPr>
          <p:cNvPr id="76" name="Rounded Rectangle 6"/>
          <p:cNvSpPr/>
          <p:nvPr/>
        </p:nvSpPr>
        <p:spPr>
          <a:xfrm>
            <a:off x="1566238" y="3009653"/>
            <a:ext cx="1587862" cy="272516"/>
          </a:xfrm>
          <a:prstGeom prst="roundRect">
            <a:avLst/>
          </a:prstGeom>
          <a:solidFill>
            <a:srgbClr val="FFFFFF"/>
          </a:solidFill>
          <a:ln w="25400" cap="flat" cmpd="sng" algn="ctr">
            <a:solidFill>
              <a:srgbClr val="ABBD26"/>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050" dirty="0">
                <a:solidFill>
                  <a:srgbClr val="000000"/>
                </a:solidFill>
                <a:latin typeface="Arial"/>
                <a:cs typeface="Calibri"/>
              </a:rPr>
              <a:t>Capability Management</a:t>
            </a:r>
          </a:p>
        </p:txBody>
      </p:sp>
      <p:sp>
        <p:nvSpPr>
          <p:cNvPr id="77" name="Rounded Rectangle 7"/>
          <p:cNvSpPr/>
          <p:nvPr/>
        </p:nvSpPr>
        <p:spPr>
          <a:xfrm>
            <a:off x="3418743" y="3009654"/>
            <a:ext cx="1587862" cy="272516"/>
          </a:xfrm>
          <a:prstGeom prst="roundRect">
            <a:avLst/>
          </a:prstGeom>
          <a:solidFill>
            <a:srgbClr val="FFFFFF"/>
          </a:solidFill>
          <a:ln w="25400" cap="flat" cmpd="sng" algn="ctr">
            <a:solidFill>
              <a:srgbClr val="ABBD26"/>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BFCP</a:t>
            </a:r>
          </a:p>
        </p:txBody>
      </p:sp>
      <p:sp>
        <p:nvSpPr>
          <p:cNvPr id="78" name="Rounded Rectangle 8"/>
          <p:cNvSpPr/>
          <p:nvPr/>
        </p:nvSpPr>
        <p:spPr>
          <a:xfrm>
            <a:off x="1316655" y="4178054"/>
            <a:ext cx="4860624" cy="1492460"/>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endParaRPr lang="en-US" sz="1800" dirty="0">
              <a:solidFill>
                <a:srgbClr val="000000"/>
              </a:solidFill>
              <a:latin typeface="Arial"/>
              <a:cs typeface="Calibri"/>
            </a:endParaRPr>
          </a:p>
        </p:txBody>
      </p:sp>
      <p:sp>
        <p:nvSpPr>
          <p:cNvPr id="79" name="Rounded Rectangle 9"/>
          <p:cNvSpPr/>
          <p:nvPr/>
        </p:nvSpPr>
        <p:spPr>
          <a:xfrm>
            <a:off x="1566238" y="3367552"/>
            <a:ext cx="1587862" cy="308735"/>
          </a:xfrm>
          <a:prstGeom prst="roundRect">
            <a:avLst/>
          </a:prstGeom>
          <a:solidFill>
            <a:srgbClr val="FFFFFF"/>
          </a:solidFill>
          <a:ln w="25400" cap="flat" cmpd="sng" algn="ctr">
            <a:solidFill>
              <a:srgbClr val="ABBD26"/>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H.323 Stack</a:t>
            </a:r>
          </a:p>
        </p:txBody>
      </p:sp>
      <p:sp>
        <p:nvSpPr>
          <p:cNvPr id="80" name="Rounded Rectangle 10"/>
          <p:cNvSpPr/>
          <p:nvPr/>
        </p:nvSpPr>
        <p:spPr>
          <a:xfrm>
            <a:off x="1566238" y="4524151"/>
            <a:ext cx="4365869" cy="265564"/>
          </a:xfrm>
          <a:prstGeom prst="roundRect">
            <a:avLst/>
          </a:prstGeom>
          <a:solidFill>
            <a:srgbClr val="FFFFFF"/>
          </a:solidFill>
          <a:ln w="25400" cap="flat" cmpd="sng" algn="ctr">
            <a:solidFill>
              <a:srgbClr val="0490C7"/>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Media Routing</a:t>
            </a:r>
          </a:p>
        </p:txBody>
      </p:sp>
      <p:sp>
        <p:nvSpPr>
          <p:cNvPr id="81" name="Rounded Rectangle 11"/>
          <p:cNvSpPr/>
          <p:nvPr/>
        </p:nvSpPr>
        <p:spPr>
          <a:xfrm>
            <a:off x="6613572" y="2277339"/>
            <a:ext cx="1135390" cy="441050"/>
          </a:xfrm>
          <a:prstGeom prst="roundRect">
            <a:avLst/>
          </a:prstGeom>
          <a:solidFill>
            <a:srgbClr val="FFFFFF"/>
          </a:solidFill>
          <a:ln w="25400" cap="flat" cmpd="sng" algn="ctr">
            <a:solidFill>
              <a:srgbClr val="780000"/>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200" dirty="0">
                <a:solidFill>
                  <a:srgbClr val="000000"/>
                </a:solidFill>
                <a:latin typeface="Arial"/>
                <a:cs typeface="Calibri"/>
              </a:rPr>
              <a:t>Provisioning</a:t>
            </a:r>
          </a:p>
        </p:txBody>
      </p:sp>
      <p:sp>
        <p:nvSpPr>
          <p:cNvPr id="86" name="Rounded Rectangle 16"/>
          <p:cNvSpPr/>
          <p:nvPr/>
        </p:nvSpPr>
        <p:spPr>
          <a:xfrm>
            <a:off x="1566239" y="5219938"/>
            <a:ext cx="1047171" cy="317555"/>
          </a:xfrm>
          <a:prstGeom prst="roundRect">
            <a:avLst/>
          </a:prstGeom>
          <a:solidFill>
            <a:srgbClr val="FFFFFF"/>
          </a:solidFill>
          <a:ln w="25400" cap="flat" cmpd="sng" algn="ctr">
            <a:solidFill>
              <a:srgbClr val="0490C7"/>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Channel</a:t>
            </a:r>
          </a:p>
        </p:txBody>
      </p:sp>
      <p:sp>
        <p:nvSpPr>
          <p:cNvPr id="87" name="Rounded Rectangle 17"/>
          <p:cNvSpPr/>
          <p:nvPr/>
        </p:nvSpPr>
        <p:spPr>
          <a:xfrm>
            <a:off x="1566238" y="4872747"/>
            <a:ext cx="4365869" cy="265564"/>
          </a:xfrm>
          <a:prstGeom prst="roundRect">
            <a:avLst/>
          </a:prstGeom>
          <a:solidFill>
            <a:srgbClr val="FFFFFF"/>
          </a:solidFill>
          <a:ln w="25400" cap="flat" cmpd="sng" algn="ctr">
            <a:solidFill>
              <a:srgbClr val="0490C7"/>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MPC Framework</a:t>
            </a:r>
          </a:p>
        </p:txBody>
      </p:sp>
      <p:sp>
        <p:nvSpPr>
          <p:cNvPr id="88" name="Rounded Rectangle 18"/>
          <p:cNvSpPr/>
          <p:nvPr/>
        </p:nvSpPr>
        <p:spPr>
          <a:xfrm>
            <a:off x="2859869" y="5219938"/>
            <a:ext cx="1047171" cy="317555"/>
          </a:xfrm>
          <a:prstGeom prst="roundRect">
            <a:avLst/>
          </a:prstGeom>
          <a:solidFill>
            <a:srgbClr val="FFFFFF"/>
          </a:solidFill>
          <a:ln w="25400" cap="flat" cmpd="sng" algn="ctr">
            <a:solidFill>
              <a:srgbClr val="0490C7"/>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Channel</a:t>
            </a:r>
          </a:p>
        </p:txBody>
      </p:sp>
      <p:sp>
        <p:nvSpPr>
          <p:cNvPr id="89" name="Rounded Rectangle 19"/>
          <p:cNvSpPr/>
          <p:nvPr/>
        </p:nvSpPr>
        <p:spPr>
          <a:xfrm>
            <a:off x="4188040" y="5219938"/>
            <a:ext cx="1047171" cy="317555"/>
          </a:xfrm>
          <a:prstGeom prst="roundRect">
            <a:avLst/>
          </a:prstGeom>
          <a:solidFill>
            <a:srgbClr val="FFFFFF"/>
          </a:solidFill>
          <a:ln w="25400" cap="flat" cmpd="sng" algn="ctr">
            <a:solidFill>
              <a:srgbClr val="0490C7"/>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Channel</a:t>
            </a:r>
          </a:p>
        </p:txBody>
      </p:sp>
      <p:sp>
        <p:nvSpPr>
          <p:cNvPr id="90" name="Rounded Rectangle 20"/>
          <p:cNvSpPr/>
          <p:nvPr/>
        </p:nvSpPr>
        <p:spPr>
          <a:xfrm>
            <a:off x="6618689" y="5120022"/>
            <a:ext cx="1153033" cy="441050"/>
          </a:xfrm>
          <a:prstGeom prst="roundRect">
            <a:avLst/>
          </a:prstGeom>
          <a:solidFill>
            <a:srgbClr val="FFFFFF"/>
          </a:solidFill>
          <a:ln w="25400" cap="flat" cmpd="sng" algn="ctr">
            <a:solidFill>
              <a:srgbClr val="780000"/>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200" dirty="0">
                <a:solidFill>
                  <a:srgbClr val="000000"/>
                </a:solidFill>
                <a:latin typeface="Arial"/>
                <a:cs typeface="Calibri"/>
              </a:rPr>
              <a:t>Logging</a:t>
            </a:r>
          </a:p>
        </p:txBody>
      </p:sp>
      <p:sp>
        <p:nvSpPr>
          <p:cNvPr id="91" name="Rounded Rectangle 21"/>
          <p:cNvSpPr/>
          <p:nvPr/>
        </p:nvSpPr>
        <p:spPr>
          <a:xfrm>
            <a:off x="6613572" y="2971380"/>
            <a:ext cx="1153033" cy="441050"/>
          </a:xfrm>
          <a:prstGeom prst="roundRect">
            <a:avLst/>
          </a:prstGeom>
          <a:solidFill>
            <a:srgbClr val="FFFFFF"/>
          </a:solidFill>
          <a:ln w="25400" cap="flat" cmpd="sng" algn="ctr">
            <a:solidFill>
              <a:srgbClr val="780000"/>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200" dirty="0">
                <a:solidFill>
                  <a:srgbClr val="000000"/>
                </a:solidFill>
                <a:latin typeface="Arial"/>
                <a:cs typeface="Calibri"/>
              </a:rPr>
              <a:t>Authentication</a:t>
            </a:r>
          </a:p>
        </p:txBody>
      </p:sp>
      <p:sp>
        <p:nvSpPr>
          <p:cNvPr id="92" name="Rounded Rectangle 22"/>
          <p:cNvSpPr/>
          <p:nvPr/>
        </p:nvSpPr>
        <p:spPr>
          <a:xfrm>
            <a:off x="6604749" y="3691368"/>
            <a:ext cx="1135390" cy="441050"/>
          </a:xfrm>
          <a:prstGeom prst="roundRect">
            <a:avLst/>
          </a:prstGeom>
          <a:solidFill>
            <a:srgbClr val="FFFFFF"/>
          </a:solidFill>
          <a:ln w="25400" cap="flat" cmpd="sng" algn="ctr">
            <a:solidFill>
              <a:srgbClr val="780000"/>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200" dirty="0">
                <a:solidFill>
                  <a:srgbClr val="000000"/>
                </a:solidFill>
                <a:latin typeface="Arial"/>
                <a:cs typeface="Calibri"/>
              </a:rPr>
              <a:t>Directory</a:t>
            </a:r>
          </a:p>
        </p:txBody>
      </p:sp>
      <p:sp>
        <p:nvSpPr>
          <p:cNvPr id="93" name="Up-Down Arrow 23"/>
          <p:cNvSpPr/>
          <p:nvPr/>
        </p:nvSpPr>
        <p:spPr>
          <a:xfrm>
            <a:off x="3321674" y="2305867"/>
            <a:ext cx="202893" cy="370480"/>
          </a:xfrm>
          <a:prstGeom prst="upDownArrow">
            <a:avLst/>
          </a:prstGeom>
          <a:gradFill rotWithShape="1">
            <a:gsLst>
              <a:gs pos="0">
                <a:srgbClr val="0490C7">
                  <a:shade val="51000"/>
                  <a:satMod val="130000"/>
                </a:srgbClr>
              </a:gs>
              <a:gs pos="80000">
                <a:srgbClr val="0490C7">
                  <a:shade val="93000"/>
                  <a:satMod val="130000"/>
                </a:srgbClr>
              </a:gs>
              <a:gs pos="100000">
                <a:srgbClr val="0490C7">
                  <a:shade val="94000"/>
                  <a:satMod val="135000"/>
                </a:srgbClr>
              </a:gs>
            </a:gsLst>
            <a:lin ang="16200000" scaled="0"/>
          </a:gradFill>
          <a:ln w="9525" cap="flat" cmpd="sng" algn="ctr">
            <a:solidFill>
              <a:srgbClr val="0490C7">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defTabSz="685983">
              <a:defRPr/>
            </a:pPr>
            <a:endParaRPr lang="en-US" sz="1800">
              <a:solidFill>
                <a:srgbClr val="FFFFFF"/>
              </a:solidFill>
              <a:latin typeface="Arial"/>
              <a:cs typeface="Calibri"/>
            </a:endParaRPr>
          </a:p>
        </p:txBody>
      </p:sp>
      <p:sp>
        <p:nvSpPr>
          <p:cNvPr id="94" name="Up-Down Arrow 25"/>
          <p:cNvSpPr/>
          <p:nvPr/>
        </p:nvSpPr>
        <p:spPr>
          <a:xfrm>
            <a:off x="5508678" y="2305867"/>
            <a:ext cx="229358" cy="1862980"/>
          </a:xfrm>
          <a:prstGeom prst="upDownArrow">
            <a:avLst/>
          </a:prstGeom>
          <a:gradFill rotWithShape="1">
            <a:gsLst>
              <a:gs pos="0">
                <a:srgbClr val="0490C7">
                  <a:shade val="51000"/>
                  <a:satMod val="130000"/>
                </a:srgbClr>
              </a:gs>
              <a:gs pos="80000">
                <a:srgbClr val="0490C7">
                  <a:shade val="93000"/>
                  <a:satMod val="130000"/>
                </a:srgbClr>
              </a:gs>
              <a:gs pos="100000">
                <a:srgbClr val="0490C7">
                  <a:shade val="94000"/>
                  <a:satMod val="135000"/>
                </a:srgbClr>
              </a:gs>
            </a:gsLst>
            <a:lin ang="16200000" scaled="0"/>
          </a:gradFill>
          <a:ln w="9525" cap="flat" cmpd="sng" algn="ctr">
            <a:solidFill>
              <a:srgbClr val="0490C7">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defTabSz="685983">
              <a:defRPr/>
            </a:pPr>
            <a:endParaRPr lang="en-US" sz="1800">
              <a:solidFill>
                <a:srgbClr val="FFFFFF"/>
              </a:solidFill>
              <a:latin typeface="Arial"/>
              <a:cs typeface="Calibri"/>
            </a:endParaRPr>
          </a:p>
        </p:txBody>
      </p:sp>
      <p:sp>
        <p:nvSpPr>
          <p:cNvPr id="95" name="Up-Down Arrow 26"/>
          <p:cNvSpPr/>
          <p:nvPr/>
        </p:nvSpPr>
        <p:spPr>
          <a:xfrm>
            <a:off x="3321674" y="3798369"/>
            <a:ext cx="202893" cy="370479"/>
          </a:xfrm>
          <a:prstGeom prst="upDownArrow">
            <a:avLst/>
          </a:prstGeom>
          <a:gradFill rotWithShape="1">
            <a:gsLst>
              <a:gs pos="0">
                <a:srgbClr val="0490C7">
                  <a:shade val="51000"/>
                  <a:satMod val="130000"/>
                </a:srgbClr>
              </a:gs>
              <a:gs pos="80000">
                <a:srgbClr val="0490C7">
                  <a:shade val="93000"/>
                  <a:satMod val="130000"/>
                </a:srgbClr>
              </a:gs>
              <a:gs pos="100000">
                <a:srgbClr val="0490C7">
                  <a:shade val="94000"/>
                  <a:satMod val="135000"/>
                </a:srgbClr>
              </a:gs>
            </a:gsLst>
            <a:lin ang="16200000" scaled="0"/>
          </a:gradFill>
          <a:ln w="9525" cap="flat" cmpd="sng" algn="ctr">
            <a:solidFill>
              <a:srgbClr val="0490C7">
                <a:shade val="95000"/>
                <a:satMod val="105000"/>
              </a:srgbClr>
            </a:solidFill>
            <a:prstDash val="solid"/>
          </a:ln>
          <a:effectLst>
            <a:outerShdw blurRad="40000" dist="23000" dir="5400000" rotWithShape="0">
              <a:srgbClr val="000000">
                <a:alpha val="35000"/>
              </a:srgbClr>
            </a:outerShdw>
          </a:effectLst>
        </p:spPr>
        <p:txBody>
          <a:bodyPr rtlCol="0" anchor="ctr"/>
          <a:lstStyle>
            <a:defPPr>
              <a:defRPr lang="en-US"/>
            </a:defPPr>
            <a:lvl1pPr algn="l" rtl="0" fontAlgn="base">
              <a:spcBef>
                <a:spcPct val="0"/>
              </a:spcBef>
              <a:spcAft>
                <a:spcPct val="0"/>
              </a:spcAft>
              <a:defRPr sz="2400" kern="1200">
                <a:solidFill>
                  <a:schemeClr val="lt1"/>
                </a:solidFill>
                <a:latin typeface="+mn-lt"/>
                <a:ea typeface="+mn-ea"/>
                <a:cs typeface="+mn-cs"/>
              </a:defRPr>
            </a:lvl1pPr>
            <a:lvl2pPr marL="457200" algn="l" rtl="0" fontAlgn="base">
              <a:spcBef>
                <a:spcPct val="0"/>
              </a:spcBef>
              <a:spcAft>
                <a:spcPct val="0"/>
              </a:spcAft>
              <a:defRPr sz="2400" kern="1200">
                <a:solidFill>
                  <a:schemeClr val="lt1"/>
                </a:solidFill>
                <a:latin typeface="+mn-lt"/>
                <a:ea typeface="+mn-ea"/>
                <a:cs typeface="+mn-cs"/>
              </a:defRPr>
            </a:lvl2pPr>
            <a:lvl3pPr marL="914400" algn="l" rtl="0" fontAlgn="base">
              <a:spcBef>
                <a:spcPct val="0"/>
              </a:spcBef>
              <a:spcAft>
                <a:spcPct val="0"/>
              </a:spcAft>
              <a:defRPr sz="2400" kern="1200">
                <a:solidFill>
                  <a:schemeClr val="lt1"/>
                </a:solidFill>
                <a:latin typeface="+mn-lt"/>
                <a:ea typeface="+mn-ea"/>
                <a:cs typeface="+mn-cs"/>
              </a:defRPr>
            </a:lvl3pPr>
            <a:lvl4pPr marL="1371600" algn="l" rtl="0" fontAlgn="base">
              <a:spcBef>
                <a:spcPct val="0"/>
              </a:spcBef>
              <a:spcAft>
                <a:spcPct val="0"/>
              </a:spcAft>
              <a:defRPr sz="2400" kern="1200">
                <a:solidFill>
                  <a:schemeClr val="lt1"/>
                </a:solidFill>
                <a:latin typeface="+mn-lt"/>
                <a:ea typeface="+mn-ea"/>
                <a:cs typeface="+mn-cs"/>
              </a:defRPr>
            </a:lvl4pPr>
            <a:lvl5pPr marL="1828800" algn="l" rtl="0" fontAlgn="base">
              <a:spcBef>
                <a:spcPct val="0"/>
              </a:spcBef>
              <a:spcAft>
                <a:spcPct val="0"/>
              </a:spcAft>
              <a:defRPr sz="2400" kern="1200">
                <a:solidFill>
                  <a:schemeClr val="lt1"/>
                </a:solidFill>
                <a:latin typeface="+mn-lt"/>
                <a:ea typeface="+mn-ea"/>
                <a:cs typeface="+mn-cs"/>
              </a:defRPr>
            </a:lvl5pPr>
            <a:lvl6pPr marL="2286000" algn="l" defTabSz="914400" rtl="0" eaLnBrk="1" latinLnBrk="0" hangingPunct="1">
              <a:defRPr sz="2400" kern="1200">
                <a:solidFill>
                  <a:schemeClr val="lt1"/>
                </a:solidFill>
                <a:latin typeface="+mn-lt"/>
                <a:ea typeface="+mn-ea"/>
                <a:cs typeface="+mn-cs"/>
              </a:defRPr>
            </a:lvl6pPr>
            <a:lvl7pPr marL="2743200" algn="l" defTabSz="914400" rtl="0" eaLnBrk="1" latinLnBrk="0" hangingPunct="1">
              <a:defRPr sz="2400" kern="1200">
                <a:solidFill>
                  <a:schemeClr val="lt1"/>
                </a:solidFill>
                <a:latin typeface="+mn-lt"/>
                <a:ea typeface="+mn-ea"/>
                <a:cs typeface="+mn-cs"/>
              </a:defRPr>
            </a:lvl7pPr>
            <a:lvl8pPr marL="3200400" algn="l" defTabSz="914400" rtl="0" eaLnBrk="1" latinLnBrk="0" hangingPunct="1">
              <a:defRPr sz="2400" kern="1200">
                <a:solidFill>
                  <a:schemeClr val="lt1"/>
                </a:solidFill>
                <a:latin typeface="+mn-lt"/>
                <a:ea typeface="+mn-ea"/>
                <a:cs typeface="+mn-cs"/>
              </a:defRPr>
            </a:lvl8pPr>
            <a:lvl9pPr marL="3657600" algn="l" defTabSz="914400" rtl="0" eaLnBrk="1" latinLnBrk="0" hangingPunct="1">
              <a:defRPr sz="2400" kern="1200">
                <a:solidFill>
                  <a:schemeClr val="lt1"/>
                </a:solidFill>
                <a:latin typeface="+mn-lt"/>
                <a:ea typeface="+mn-ea"/>
                <a:cs typeface="+mn-cs"/>
              </a:defRPr>
            </a:lvl9pPr>
          </a:lstStyle>
          <a:p>
            <a:pPr algn="ctr" defTabSz="685983">
              <a:defRPr/>
            </a:pPr>
            <a:endParaRPr lang="en-US" sz="1800">
              <a:solidFill>
                <a:srgbClr val="FFFFFF"/>
              </a:solidFill>
              <a:latin typeface="Arial"/>
              <a:cs typeface="Calibri"/>
            </a:endParaRPr>
          </a:p>
        </p:txBody>
      </p:sp>
      <p:sp>
        <p:nvSpPr>
          <p:cNvPr id="96" name="TextBox 28"/>
          <p:cNvSpPr txBox="1"/>
          <p:nvPr/>
        </p:nvSpPr>
        <p:spPr>
          <a:xfrm>
            <a:off x="5332247" y="5149372"/>
            <a:ext cx="546931" cy="323165"/>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r>
              <a:rPr lang="en-US" sz="1500" b="1" dirty="0">
                <a:latin typeface="+mn-lt"/>
                <a:cs typeface="Calibri"/>
              </a:rPr>
              <a:t>…</a:t>
            </a:r>
          </a:p>
        </p:txBody>
      </p:sp>
      <p:sp>
        <p:nvSpPr>
          <p:cNvPr id="98" name="TextBox 30"/>
          <p:cNvSpPr txBox="1"/>
          <p:nvPr/>
        </p:nvSpPr>
        <p:spPr>
          <a:xfrm>
            <a:off x="2599067" y="2334158"/>
            <a:ext cx="669679"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r>
              <a:rPr lang="en-US" sz="1200" dirty="0">
                <a:latin typeface="+mn-lt"/>
                <a:cs typeface="Calibri"/>
              </a:rPr>
              <a:t>Socket</a:t>
            </a:r>
          </a:p>
        </p:txBody>
      </p:sp>
      <p:sp>
        <p:nvSpPr>
          <p:cNvPr id="99" name="TextBox 31"/>
          <p:cNvSpPr txBox="1"/>
          <p:nvPr/>
        </p:nvSpPr>
        <p:spPr>
          <a:xfrm>
            <a:off x="2599067" y="3816011"/>
            <a:ext cx="669679"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r>
              <a:rPr lang="en-US" sz="1200" dirty="0">
                <a:latin typeface="+mn-lt"/>
                <a:cs typeface="Calibri"/>
              </a:rPr>
              <a:t>Socket</a:t>
            </a:r>
          </a:p>
        </p:txBody>
      </p:sp>
      <p:sp>
        <p:nvSpPr>
          <p:cNvPr id="100" name="TextBox 32"/>
          <p:cNvSpPr txBox="1"/>
          <p:nvPr/>
        </p:nvSpPr>
        <p:spPr>
          <a:xfrm>
            <a:off x="5701672" y="2952488"/>
            <a:ext cx="669679" cy="276999"/>
          </a:xfrm>
          <a:prstGeom prst="rect">
            <a:avLst/>
          </a:prstGeom>
          <a:noFill/>
        </p:spPr>
        <p:txBody>
          <a:bodyPr wrap="square" rtlCol="0">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r>
              <a:rPr lang="en-US" sz="1200" dirty="0">
                <a:latin typeface="+mn-lt"/>
                <a:cs typeface="Calibri"/>
              </a:rPr>
              <a:t>Socket</a:t>
            </a:r>
          </a:p>
        </p:txBody>
      </p:sp>
      <p:sp>
        <p:nvSpPr>
          <p:cNvPr id="101" name="TextBox 33"/>
          <p:cNvSpPr txBox="1"/>
          <p:nvPr/>
        </p:nvSpPr>
        <p:spPr bwMode="auto">
          <a:xfrm>
            <a:off x="2662056" y="4216164"/>
            <a:ext cx="2525518" cy="230832"/>
          </a:xfrm>
          <a:prstGeom prst="rect">
            <a:avLst/>
          </a:prstGeom>
          <a:noFill/>
          <a:ln>
            <a:miter lim="800000"/>
            <a:headEnd/>
            <a:tailEnd/>
          </a:ln>
        </p:spPr>
        <p:txBody>
          <a:bodyPr vert="horz" wrap="square" lIns="0" tIns="0" rIns="0" bIns="0" numCol="1" rtlCol="0" anchor="t" anchorCtr="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pPr marL="210797" indent="-210797" defTabSz="685983" eaLnBrk="0" hangingPunct="0">
              <a:spcBef>
                <a:spcPts val="450"/>
              </a:spcBef>
              <a:buSzPct val="100000"/>
              <a:defRPr/>
            </a:pPr>
            <a:r>
              <a:rPr lang="en-US" sz="1500" b="1" kern="0" dirty="0">
                <a:solidFill>
                  <a:srgbClr val="000000"/>
                </a:solidFill>
                <a:latin typeface="Arial"/>
              </a:rPr>
              <a:t>Media Processing</a:t>
            </a:r>
          </a:p>
        </p:txBody>
      </p:sp>
      <p:sp>
        <p:nvSpPr>
          <p:cNvPr id="102" name="TextBox 34"/>
          <p:cNvSpPr txBox="1"/>
          <p:nvPr/>
        </p:nvSpPr>
        <p:spPr bwMode="auto">
          <a:xfrm>
            <a:off x="2538252" y="2722711"/>
            <a:ext cx="1718526" cy="230832"/>
          </a:xfrm>
          <a:prstGeom prst="rect">
            <a:avLst/>
          </a:prstGeom>
          <a:noFill/>
          <a:ln>
            <a:miter lim="800000"/>
            <a:headEnd/>
            <a:tailEnd/>
          </a:ln>
        </p:spPr>
        <p:txBody>
          <a:bodyPr vert="horz" wrap="square" lIns="0" tIns="0" rIns="0" bIns="0" numCol="1" rtlCol="0" anchor="t" anchorCtr="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pPr marL="210797" indent="-210797" defTabSz="685983" eaLnBrk="0" hangingPunct="0">
              <a:spcBef>
                <a:spcPts val="450"/>
              </a:spcBef>
              <a:buSzPct val="100000"/>
              <a:defRPr/>
            </a:pPr>
            <a:r>
              <a:rPr lang="en-US" sz="1500" b="1" kern="0" dirty="0">
                <a:solidFill>
                  <a:srgbClr val="000000"/>
                </a:solidFill>
                <a:latin typeface="Arial"/>
              </a:rPr>
              <a:t>Call Control</a:t>
            </a:r>
          </a:p>
        </p:txBody>
      </p:sp>
      <p:sp>
        <p:nvSpPr>
          <p:cNvPr id="103" name="TextBox 35"/>
          <p:cNvSpPr txBox="1"/>
          <p:nvPr/>
        </p:nvSpPr>
        <p:spPr bwMode="auto">
          <a:xfrm>
            <a:off x="2806729" y="1804763"/>
            <a:ext cx="2525518" cy="230832"/>
          </a:xfrm>
          <a:prstGeom prst="rect">
            <a:avLst/>
          </a:prstGeom>
          <a:noFill/>
          <a:ln>
            <a:miter lim="800000"/>
            <a:headEnd/>
            <a:tailEnd/>
          </a:ln>
        </p:spPr>
        <p:txBody>
          <a:bodyPr vert="horz" wrap="square" lIns="0" tIns="0" rIns="0" bIns="0" numCol="1" rtlCol="0" anchor="t" anchorCtr="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pPr marL="210797" indent="-210797" defTabSz="685983" eaLnBrk="0" hangingPunct="0">
              <a:spcBef>
                <a:spcPts val="450"/>
              </a:spcBef>
              <a:buSzPct val="100000"/>
              <a:defRPr/>
            </a:pPr>
            <a:r>
              <a:rPr lang="en-US" sz="1500" b="1" kern="0" dirty="0">
                <a:solidFill>
                  <a:srgbClr val="000000"/>
                </a:solidFill>
                <a:latin typeface="Arial"/>
              </a:rPr>
              <a:t>User Interface</a:t>
            </a:r>
          </a:p>
        </p:txBody>
      </p:sp>
      <p:sp>
        <p:nvSpPr>
          <p:cNvPr id="104" name="TextBox 36"/>
          <p:cNvSpPr txBox="1"/>
          <p:nvPr/>
        </p:nvSpPr>
        <p:spPr bwMode="auto">
          <a:xfrm>
            <a:off x="6500287" y="1804763"/>
            <a:ext cx="1368788" cy="230832"/>
          </a:xfrm>
          <a:prstGeom prst="rect">
            <a:avLst/>
          </a:prstGeom>
          <a:noFill/>
          <a:ln>
            <a:miter lim="800000"/>
            <a:headEnd/>
            <a:tailEnd/>
          </a:ln>
        </p:spPr>
        <p:txBody>
          <a:bodyPr vert="horz" wrap="square" lIns="0" tIns="0" rIns="0" bIns="0" numCol="1" rtlCol="0" anchor="t" anchorCtr="0" compatLnSpc="1">
            <a:prstTxWarp prst="textNoShape">
              <a:avLst/>
            </a:prstTxWarp>
            <a:spAutoFit/>
          </a:bodyPr>
          <a:lstStyle>
            <a:defPPr>
              <a:defRPr lang="en-US"/>
            </a:defPPr>
            <a:lvl1pPr algn="l" rtl="0" fontAlgn="base">
              <a:spcBef>
                <a:spcPct val="0"/>
              </a:spcBef>
              <a:spcAft>
                <a:spcPct val="0"/>
              </a:spcAft>
              <a:defRPr sz="2400" kern="1200">
                <a:solidFill>
                  <a:schemeClr val="tx1"/>
                </a:solidFill>
                <a:latin typeface="Times"/>
                <a:ea typeface="+mn-ea"/>
                <a:cs typeface="Arial" charset="0"/>
              </a:defRPr>
            </a:lvl1pPr>
            <a:lvl2pPr marL="457200" algn="l" rtl="0" fontAlgn="base">
              <a:spcBef>
                <a:spcPct val="0"/>
              </a:spcBef>
              <a:spcAft>
                <a:spcPct val="0"/>
              </a:spcAft>
              <a:defRPr sz="2400" kern="1200">
                <a:solidFill>
                  <a:schemeClr val="tx1"/>
                </a:solidFill>
                <a:latin typeface="Times"/>
                <a:ea typeface="+mn-ea"/>
                <a:cs typeface="Arial" charset="0"/>
              </a:defRPr>
            </a:lvl2pPr>
            <a:lvl3pPr marL="914400" algn="l" rtl="0" fontAlgn="base">
              <a:spcBef>
                <a:spcPct val="0"/>
              </a:spcBef>
              <a:spcAft>
                <a:spcPct val="0"/>
              </a:spcAft>
              <a:defRPr sz="2400" kern="1200">
                <a:solidFill>
                  <a:schemeClr val="tx1"/>
                </a:solidFill>
                <a:latin typeface="Times"/>
                <a:ea typeface="+mn-ea"/>
                <a:cs typeface="Arial" charset="0"/>
              </a:defRPr>
            </a:lvl3pPr>
            <a:lvl4pPr marL="1371600" algn="l" rtl="0" fontAlgn="base">
              <a:spcBef>
                <a:spcPct val="0"/>
              </a:spcBef>
              <a:spcAft>
                <a:spcPct val="0"/>
              </a:spcAft>
              <a:defRPr sz="2400" kern="1200">
                <a:solidFill>
                  <a:schemeClr val="tx1"/>
                </a:solidFill>
                <a:latin typeface="Times"/>
                <a:ea typeface="+mn-ea"/>
                <a:cs typeface="Arial" charset="0"/>
              </a:defRPr>
            </a:lvl4pPr>
            <a:lvl5pPr marL="1828800" algn="l" rtl="0" fontAlgn="base">
              <a:spcBef>
                <a:spcPct val="0"/>
              </a:spcBef>
              <a:spcAft>
                <a:spcPct val="0"/>
              </a:spcAft>
              <a:defRPr sz="2400" kern="1200">
                <a:solidFill>
                  <a:schemeClr val="tx1"/>
                </a:solidFill>
                <a:latin typeface="Times"/>
                <a:ea typeface="+mn-ea"/>
                <a:cs typeface="Arial" charset="0"/>
              </a:defRPr>
            </a:lvl5pPr>
            <a:lvl6pPr marL="2286000" algn="l" defTabSz="914400" rtl="0" eaLnBrk="1" latinLnBrk="0" hangingPunct="1">
              <a:defRPr sz="2400" kern="1200">
                <a:solidFill>
                  <a:schemeClr val="tx1"/>
                </a:solidFill>
                <a:latin typeface="Times"/>
                <a:ea typeface="+mn-ea"/>
                <a:cs typeface="Arial" charset="0"/>
              </a:defRPr>
            </a:lvl6pPr>
            <a:lvl7pPr marL="2743200" algn="l" defTabSz="914400" rtl="0" eaLnBrk="1" latinLnBrk="0" hangingPunct="1">
              <a:defRPr sz="2400" kern="1200">
                <a:solidFill>
                  <a:schemeClr val="tx1"/>
                </a:solidFill>
                <a:latin typeface="Times"/>
                <a:ea typeface="+mn-ea"/>
                <a:cs typeface="Arial" charset="0"/>
              </a:defRPr>
            </a:lvl7pPr>
            <a:lvl8pPr marL="3200400" algn="l" defTabSz="914400" rtl="0" eaLnBrk="1" latinLnBrk="0" hangingPunct="1">
              <a:defRPr sz="2400" kern="1200">
                <a:solidFill>
                  <a:schemeClr val="tx1"/>
                </a:solidFill>
                <a:latin typeface="Times"/>
                <a:ea typeface="+mn-ea"/>
                <a:cs typeface="Arial" charset="0"/>
              </a:defRPr>
            </a:lvl8pPr>
            <a:lvl9pPr marL="3657600" algn="l" defTabSz="914400" rtl="0" eaLnBrk="1" latinLnBrk="0" hangingPunct="1">
              <a:defRPr sz="2400" kern="1200">
                <a:solidFill>
                  <a:schemeClr val="tx1"/>
                </a:solidFill>
                <a:latin typeface="Times"/>
                <a:ea typeface="+mn-ea"/>
                <a:cs typeface="Arial" charset="0"/>
              </a:defRPr>
            </a:lvl9pPr>
          </a:lstStyle>
          <a:p>
            <a:pPr marL="210797" indent="-210797" algn="ctr" defTabSz="685983" eaLnBrk="0" hangingPunct="0">
              <a:spcBef>
                <a:spcPts val="450"/>
              </a:spcBef>
              <a:buSzPct val="100000"/>
              <a:defRPr/>
            </a:pPr>
            <a:r>
              <a:rPr lang="en-US" sz="1500" b="1" kern="0" dirty="0">
                <a:solidFill>
                  <a:srgbClr val="000000"/>
                </a:solidFill>
                <a:latin typeface="Arial"/>
              </a:rPr>
              <a:t>Utility</a:t>
            </a:r>
          </a:p>
        </p:txBody>
      </p:sp>
      <p:sp>
        <p:nvSpPr>
          <p:cNvPr id="105" name="Rounded Rectangle 9"/>
          <p:cNvSpPr/>
          <p:nvPr/>
        </p:nvSpPr>
        <p:spPr>
          <a:xfrm>
            <a:off x="3416299" y="3373195"/>
            <a:ext cx="1587862" cy="308735"/>
          </a:xfrm>
          <a:prstGeom prst="roundRect">
            <a:avLst/>
          </a:prstGeom>
          <a:solidFill>
            <a:srgbClr val="FFFFFF"/>
          </a:solidFill>
          <a:ln w="25400" cap="flat" cmpd="sng" algn="ctr">
            <a:solidFill>
              <a:srgbClr val="ABBD26"/>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350" dirty="0">
                <a:solidFill>
                  <a:srgbClr val="000000"/>
                </a:solidFill>
                <a:latin typeface="Arial"/>
                <a:cs typeface="Calibri"/>
              </a:rPr>
              <a:t>SIP Stack</a:t>
            </a:r>
          </a:p>
        </p:txBody>
      </p:sp>
      <p:sp>
        <p:nvSpPr>
          <p:cNvPr id="36" name="Rounded Rectangle 22"/>
          <p:cNvSpPr/>
          <p:nvPr/>
        </p:nvSpPr>
        <p:spPr>
          <a:xfrm>
            <a:off x="6604748" y="4415352"/>
            <a:ext cx="1135390" cy="441050"/>
          </a:xfrm>
          <a:prstGeom prst="roundRect">
            <a:avLst/>
          </a:prstGeom>
          <a:solidFill>
            <a:srgbClr val="FFFFFF"/>
          </a:solidFill>
          <a:ln w="25400" cap="flat" cmpd="sng" algn="ctr">
            <a:solidFill>
              <a:srgbClr val="780000"/>
            </a:solidFill>
            <a:prstDash val="solid"/>
          </a:ln>
          <a:effectLst/>
        </p:spPr>
        <p:txBody>
          <a:bodyPr rtlCol="0" anchor="ctr"/>
          <a:lstStyle>
            <a:defPPr>
              <a:defRPr lang="en-US"/>
            </a:defPPr>
            <a:lvl1pPr algn="l" rtl="0" fontAlgn="base">
              <a:spcBef>
                <a:spcPct val="0"/>
              </a:spcBef>
              <a:spcAft>
                <a:spcPct val="0"/>
              </a:spcAft>
              <a:defRPr sz="2400" kern="1200">
                <a:solidFill>
                  <a:schemeClr val="dk1"/>
                </a:solidFill>
                <a:latin typeface="+mn-lt"/>
                <a:ea typeface="+mn-ea"/>
                <a:cs typeface="+mn-cs"/>
              </a:defRPr>
            </a:lvl1pPr>
            <a:lvl2pPr marL="457200" algn="l" rtl="0" fontAlgn="base">
              <a:spcBef>
                <a:spcPct val="0"/>
              </a:spcBef>
              <a:spcAft>
                <a:spcPct val="0"/>
              </a:spcAft>
              <a:defRPr sz="2400" kern="1200">
                <a:solidFill>
                  <a:schemeClr val="dk1"/>
                </a:solidFill>
                <a:latin typeface="+mn-lt"/>
                <a:ea typeface="+mn-ea"/>
                <a:cs typeface="+mn-cs"/>
              </a:defRPr>
            </a:lvl2pPr>
            <a:lvl3pPr marL="914400" algn="l" rtl="0" fontAlgn="base">
              <a:spcBef>
                <a:spcPct val="0"/>
              </a:spcBef>
              <a:spcAft>
                <a:spcPct val="0"/>
              </a:spcAft>
              <a:defRPr sz="2400" kern="1200">
                <a:solidFill>
                  <a:schemeClr val="dk1"/>
                </a:solidFill>
                <a:latin typeface="+mn-lt"/>
                <a:ea typeface="+mn-ea"/>
                <a:cs typeface="+mn-cs"/>
              </a:defRPr>
            </a:lvl3pPr>
            <a:lvl4pPr marL="1371600" algn="l" rtl="0" fontAlgn="base">
              <a:spcBef>
                <a:spcPct val="0"/>
              </a:spcBef>
              <a:spcAft>
                <a:spcPct val="0"/>
              </a:spcAft>
              <a:defRPr sz="2400" kern="1200">
                <a:solidFill>
                  <a:schemeClr val="dk1"/>
                </a:solidFill>
                <a:latin typeface="+mn-lt"/>
                <a:ea typeface="+mn-ea"/>
                <a:cs typeface="+mn-cs"/>
              </a:defRPr>
            </a:lvl4pPr>
            <a:lvl5pPr marL="1828800" algn="l" rtl="0" fontAlgn="base">
              <a:spcBef>
                <a:spcPct val="0"/>
              </a:spcBef>
              <a:spcAft>
                <a:spcPct val="0"/>
              </a:spcAft>
              <a:defRPr sz="2400" kern="1200">
                <a:solidFill>
                  <a:schemeClr val="dk1"/>
                </a:solidFill>
                <a:latin typeface="+mn-lt"/>
                <a:ea typeface="+mn-ea"/>
                <a:cs typeface="+mn-cs"/>
              </a:defRPr>
            </a:lvl5pPr>
            <a:lvl6pPr marL="2286000" algn="l" defTabSz="914400" rtl="0" eaLnBrk="1" latinLnBrk="0" hangingPunct="1">
              <a:defRPr sz="2400" kern="1200">
                <a:solidFill>
                  <a:schemeClr val="dk1"/>
                </a:solidFill>
                <a:latin typeface="+mn-lt"/>
                <a:ea typeface="+mn-ea"/>
                <a:cs typeface="+mn-cs"/>
              </a:defRPr>
            </a:lvl6pPr>
            <a:lvl7pPr marL="2743200" algn="l" defTabSz="914400" rtl="0" eaLnBrk="1" latinLnBrk="0" hangingPunct="1">
              <a:defRPr sz="2400" kern="1200">
                <a:solidFill>
                  <a:schemeClr val="dk1"/>
                </a:solidFill>
                <a:latin typeface="+mn-lt"/>
                <a:ea typeface="+mn-ea"/>
                <a:cs typeface="+mn-cs"/>
              </a:defRPr>
            </a:lvl7pPr>
            <a:lvl8pPr marL="3200400" algn="l" defTabSz="914400" rtl="0" eaLnBrk="1" latinLnBrk="0" hangingPunct="1">
              <a:defRPr sz="2400" kern="1200">
                <a:solidFill>
                  <a:schemeClr val="dk1"/>
                </a:solidFill>
                <a:latin typeface="+mn-lt"/>
                <a:ea typeface="+mn-ea"/>
                <a:cs typeface="+mn-cs"/>
              </a:defRPr>
            </a:lvl8pPr>
            <a:lvl9pPr marL="3657600" algn="l" defTabSz="914400" rtl="0" eaLnBrk="1" latinLnBrk="0" hangingPunct="1">
              <a:defRPr sz="2400" kern="1200">
                <a:solidFill>
                  <a:schemeClr val="dk1"/>
                </a:solidFill>
                <a:latin typeface="+mn-lt"/>
                <a:ea typeface="+mn-ea"/>
                <a:cs typeface="+mn-cs"/>
              </a:defRPr>
            </a:lvl9pPr>
          </a:lstStyle>
          <a:p>
            <a:pPr algn="ctr" defTabSz="685983">
              <a:defRPr/>
            </a:pPr>
            <a:r>
              <a:rPr lang="en-US" sz="1200" dirty="0">
                <a:solidFill>
                  <a:srgbClr val="000000"/>
                </a:solidFill>
                <a:latin typeface="Arial"/>
                <a:cs typeface="Calibri"/>
              </a:rPr>
              <a:t>Presentation/Chat</a:t>
            </a:r>
          </a:p>
        </p:txBody>
      </p:sp>
    </p:spTree>
    <p:extLst>
      <p:ext uri="{BB962C8B-B14F-4D97-AF65-F5344CB8AC3E}">
        <p14:creationId xmlns:p14="http://schemas.microsoft.com/office/powerpoint/2010/main" val="41212759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SAC used in MRM</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t>MRC uses a scalable version of Siren 22</a:t>
            </a:r>
          </a:p>
          <a:p>
            <a:pPr>
              <a:buFont typeface="Wingdings" panose="05000000000000000000" pitchFamily="2" charset="2"/>
              <a:buChar char="§"/>
            </a:pPr>
            <a:r>
              <a:rPr lang="en-US" dirty="0"/>
              <a:t>The VAD (Voice Activity Detection bit) and energy are carried in the RTP header.</a:t>
            </a:r>
          </a:p>
          <a:p>
            <a:pPr>
              <a:buFont typeface="Wingdings" panose="05000000000000000000" pitchFamily="2" charset="2"/>
              <a:buChar char="§"/>
            </a:pPr>
            <a:r>
              <a:rPr lang="en-US" dirty="0"/>
              <a:t>Utilizes a media-wise LPR mechanism.</a:t>
            </a:r>
          </a:p>
          <a:p>
            <a:pPr>
              <a:buFont typeface="Wingdings" panose="05000000000000000000" pitchFamily="2" charset="2"/>
              <a:buChar char="§"/>
            </a:pPr>
            <a:r>
              <a:rPr lang="en-US" dirty="0"/>
              <a:t>Audio Scalability:</a:t>
            </a:r>
          </a:p>
          <a:p>
            <a:endParaRPr lang="en-US" altLang="zh-CN" dirty="0">
              <a:ea typeface="宋体" charset="-122"/>
            </a:endParaRPr>
          </a:p>
          <a:p>
            <a:endParaRPr lang="en-US" dirty="0"/>
          </a:p>
        </p:txBody>
      </p:sp>
      <p:sp>
        <p:nvSpPr>
          <p:cNvPr id="4" name="TextBox 3"/>
          <p:cNvSpPr txBox="1"/>
          <p:nvPr/>
        </p:nvSpPr>
        <p:spPr bwMode="auto">
          <a:xfrm>
            <a:off x="755650" y="5833903"/>
            <a:ext cx="2486025" cy="307975"/>
          </a:xfrm>
          <a:prstGeom prst="rect">
            <a:avLst/>
          </a:prstGeom>
          <a:noFill/>
          <a:ln>
            <a:miter lim="800000"/>
            <a:headEnd/>
            <a:tailEnd/>
          </a:ln>
        </p:spPr>
        <p:txBody>
          <a:bodyPr lIns="0" tIns="0" rIns="0" bIns="0" rtlCol="1">
            <a:spAutoFit/>
          </a:bodyPr>
          <a:lstStyle/>
          <a:p>
            <a:pPr marL="280988" indent="-280988" eaLnBrk="0" hangingPunct="0">
              <a:spcBef>
                <a:spcPts val="600"/>
              </a:spcBef>
              <a:buSzPct val="100000"/>
              <a:defRPr/>
            </a:pPr>
            <a:r>
              <a:rPr lang="en-US" sz="2000" kern="0" dirty="0">
                <a:latin typeface="+mn-lt"/>
                <a:cs typeface="+mn-cs"/>
              </a:rPr>
              <a:t>Uplink (MRE to MRM)</a:t>
            </a:r>
            <a:endParaRPr lang="he-IL" sz="2000" kern="0" dirty="0">
              <a:latin typeface="+mn-lt"/>
              <a:cs typeface="+mn-cs"/>
            </a:endParaRPr>
          </a:p>
        </p:txBody>
      </p:sp>
      <p:sp>
        <p:nvSpPr>
          <p:cNvPr id="5" name="Cube 17"/>
          <p:cNvSpPr>
            <a:spLocks noChangeArrowheads="1"/>
          </p:cNvSpPr>
          <p:nvPr/>
        </p:nvSpPr>
        <p:spPr bwMode="auto">
          <a:xfrm>
            <a:off x="5254625" y="4610100"/>
            <a:ext cx="1235075" cy="939800"/>
          </a:xfrm>
          <a:prstGeom prst="cube">
            <a:avLst>
              <a:gd name="adj" fmla="val 13847"/>
            </a:avLst>
          </a:prstGeom>
          <a:solidFill>
            <a:srgbClr val="7030A0"/>
          </a:solidFill>
          <a:ln w="19050" algn="ctr">
            <a:solidFill>
              <a:srgbClr val="7030A0"/>
            </a:solidFill>
            <a:round/>
            <a:headEnd/>
            <a:tailEnd/>
          </a:ln>
        </p:spPr>
        <p:txBody>
          <a:bodyPr/>
          <a:lstStyle/>
          <a:p>
            <a:pPr eaLnBrk="0" hangingPunct="0">
              <a:spcBef>
                <a:spcPts val="600"/>
              </a:spcBef>
            </a:pPr>
            <a:endParaRPr lang="he-IL" sz="2000"/>
          </a:p>
        </p:txBody>
      </p:sp>
      <p:sp>
        <p:nvSpPr>
          <p:cNvPr id="6" name="Cube 18"/>
          <p:cNvSpPr>
            <a:spLocks noChangeArrowheads="1"/>
          </p:cNvSpPr>
          <p:nvPr/>
        </p:nvSpPr>
        <p:spPr bwMode="auto">
          <a:xfrm>
            <a:off x="5254625" y="4322763"/>
            <a:ext cx="1235075" cy="477837"/>
          </a:xfrm>
          <a:prstGeom prst="cube">
            <a:avLst>
              <a:gd name="adj" fmla="val 25000"/>
            </a:avLst>
          </a:prstGeom>
          <a:solidFill>
            <a:srgbClr val="92D050"/>
          </a:solidFill>
          <a:ln w="19050" algn="ctr">
            <a:solidFill>
              <a:srgbClr val="00B050"/>
            </a:solidFill>
            <a:round/>
            <a:headEnd/>
            <a:tailEnd/>
          </a:ln>
        </p:spPr>
        <p:txBody>
          <a:bodyPr/>
          <a:lstStyle/>
          <a:p>
            <a:pPr eaLnBrk="0" hangingPunct="0">
              <a:spcBef>
                <a:spcPts val="600"/>
              </a:spcBef>
            </a:pPr>
            <a:endParaRPr lang="he-IL" sz="2000"/>
          </a:p>
        </p:txBody>
      </p:sp>
      <p:sp>
        <p:nvSpPr>
          <p:cNvPr id="7" name="Cube 19"/>
          <p:cNvSpPr>
            <a:spLocks noChangeArrowheads="1"/>
          </p:cNvSpPr>
          <p:nvPr/>
        </p:nvSpPr>
        <p:spPr bwMode="auto">
          <a:xfrm>
            <a:off x="5254625" y="4035425"/>
            <a:ext cx="1235075" cy="477838"/>
          </a:xfrm>
          <a:prstGeom prst="cube">
            <a:avLst>
              <a:gd name="adj" fmla="val 25000"/>
            </a:avLst>
          </a:prstGeom>
          <a:solidFill>
            <a:srgbClr val="92D050"/>
          </a:solidFill>
          <a:ln w="19050" algn="ctr">
            <a:solidFill>
              <a:srgbClr val="00B050"/>
            </a:solidFill>
            <a:round/>
            <a:headEnd/>
            <a:tailEnd/>
          </a:ln>
        </p:spPr>
        <p:txBody>
          <a:bodyPr/>
          <a:lstStyle/>
          <a:p>
            <a:pPr eaLnBrk="0" hangingPunct="0">
              <a:spcBef>
                <a:spcPts val="600"/>
              </a:spcBef>
            </a:pPr>
            <a:endParaRPr lang="he-IL" sz="2000"/>
          </a:p>
        </p:txBody>
      </p:sp>
      <p:sp>
        <p:nvSpPr>
          <p:cNvPr id="8" name="TextBox 7"/>
          <p:cNvSpPr txBox="1"/>
          <p:nvPr/>
        </p:nvSpPr>
        <p:spPr bwMode="auto">
          <a:xfrm>
            <a:off x="5597525" y="4006850"/>
            <a:ext cx="584200" cy="228600"/>
          </a:xfrm>
          <a:prstGeom prst="rect">
            <a:avLst/>
          </a:prstGeom>
          <a:noFill/>
          <a:ln>
            <a:miter lim="800000"/>
            <a:headEnd/>
            <a:tailEnd/>
          </a:ln>
        </p:spPr>
        <p:txBody>
          <a:bodyPr lIns="0" tIns="0" rIns="0" bIns="0" rtlCol="1">
            <a:spAutoFit/>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marL="280988" indent="-280988">
              <a:spcBef>
                <a:spcPts val="600"/>
              </a:spcBef>
              <a:buSzPct val="100000"/>
              <a:defRPr/>
            </a:pPr>
            <a:r>
              <a:rPr lang="en-US" sz="1200" kern="0" dirty="0">
                <a:latin typeface="+mn-lt"/>
              </a:rPr>
              <a:t>10K</a:t>
            </a:r>
            <a:endParaRPr lang="he-IL" sz="1200" kern="0" dirty="0">
              <a:latin typeface="+mn-lt"/>
            </a:endParaRPr>
          </a:p>
        </p:txBody>
      </p:sp>
      <p:sp>
        <p:nvSpPr>
          <p:cNvPr id="9" name="TextBox 8"/>
          <p:cNvSpPr txBox="1"/>
          <p:nvPr/>
        </p:nvSpPr>
        <p:spPr bwMode="auto">
          <a:xfrm>
            <a:off x="5613400" y="4262438"/>
            <a:ext cx="581025" cy="228600"/>
          </a:xfrm>
          <a:prstGeom prst="rect">
            <a:avLst/>
          </a:prstGeom>
          <a:noFill/>
          <a:ln>
            <a:miter lim="800000"/>
            <a:headEnd/>
            <a:tailEnd/>
          </a:ln>
        </p:spPr>
        <p:txBody>
          <a:bodyPr lIns="0" tIns="0" rIns="0" bIns="0" rtlCol="1">
            <a:spAutoFit/>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marL="280988" indent="-280988">
              <a:spcBef>
                <a:spcPts val="600"/>
              </a:spcBef>
              <a:buSzPct val="100000"/>
              <a:defRPr/>
            </a:pPr>
            <a:r>
              <a:rPr lang="en-US" sz="1200" kern="0" dirty="0">
                <a:latin typeface="+mn-lt"/>
              </a:rPr>
              <a:t>10K</a:t>
            </a:r>
            <a:endParaRPr lang="he-IL" sz="1200" kern="0" dirty="0">
              <a:latin typeface="+mn-lt"/>
            </a:endParaRPr>
          </a:p>
        </p:txBody>
      </p:sp>
      <p:sp>
        <p:nvSpPr>
          <p:cNvPr id="10" name="TextBox 9"/>
          <p:cNvSpPr txBox="1"/>
          <p:nvPr/>
        </p:nvSpPr>
        <p:spPr bwMode="auto">
          <a:xfrm>
            <a:off x="5613400" y="4505325"/>
            <a:ext cx="581025" cy="230188"/>
          </a:xfrm>
          <a:prstGeom prst="rect">
            <a:avLst/>
          </a:prstGeom>
          <a:noFill/>
          <a:ln>
            <a:miter lim="800000"/>
            <a:headEnd/>
            <a:tailEnd/>
          </a:ln>
        </p:spPr>
        <p:txBody>
          <a:bodyPr lIns="0" tIns="0" rIns="0" bIns="0" rtlCol="1">
            <a:spAutoFit/>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marL="280988" indent="-280988">
              <a:spcBef>
                <a:spcPts val="600"/>
              </a:spcBef>
              <a:buSzPct val="100000"/>
              <a:defRPr/>
            </a:pPr>
            <a:r>
              <a:rPr lang="en-US" sz="1200" kern="0" dirty="0">
                <a:latin typeface="+mn-lt"/>
              </a:rPr>
              <a:t>10K</a:t>
            </a:r>
            <a:endParaRPr lang="he-IL" sz="1200" kern="0" dirty="0">
              <a:latin typeface="+mn-lt"/>
            </a:endParaRPr>
          </a:p>
        </p:txBody>
      </p:sp>
      <p:sp>
        <p:nvSpPr>
          <p:cNvPr id="11" name="TextBox 10"/>
          <p:cNvSpPr txBox="1"/>
          <p:nvPr/>
        </p:nvSpPr>
        <p:spPr bwMode="auto">
          <a:xfrm>
            <a:off x="5589588" y="5013325"/>
            <a:ext cx="582612" cy="246063"/>
          </a:xfrm>
          <a:prstGeom prst="rect">
            <a:avLst/>
          </a:prstGeom>
          <a:noFill/>
          <a:ln>
            <a:miter lim="800000"/>
            <a:headEnd/>
            <a:tailEnd/>
          </a:ln>
        </p:spPr>
        <p:txBody>
          <a:bodyPr lIns="0" tIns="0" rIns="0" bIns="0" rtlCol="1">
            <a:spAutoFit/>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marL="280988" indent="-280988">
              <a:spcBef>
                <a:spcPts val="600"/>
              </a:spcBef>
              <a:buSzPct val="100000"/>
              <a:defRPr/>
            </a:pPr>
            <a:r>
              <a:rPr lang="en-US" sz="1600" kern="0" dirty="0">
                <a:latin typeface="+mn-lt"/>
              </a:rPr>
              <a:t>48K</a:t>
            </a:r>
            <a:endParaRPr lang="he-IL" sz="1600" kern="0" dirty="0">
              <a:latin typeface="+mn-lt"/>
            </a:endParaRPr>
          </a:p>
        </p:txBody>
      </p:sp>
      <p:sp>
        <p:nvSpPr>
          <p:cNvPr id="12" name="TextBox 11"/>
          <p:cNvSpPr txBox="1"/>
          <p:nvPr/>
        </p:nvSpPr>
        <p:spPr bwMode="auto">
          <a:xfrm>
            <a:off x="4646613" y="5799138"/>
            <a:ext cx="3049587" cy="307975"/>
          </a:xfrm>
          <a:prstGeom prst="rect">
            <a:avLst/>
          </a:prstGeom>
          <a:noFill/>
          <a:ln>
            <a:miter lim="800000"/>
            <a:headEnd/>
            <a:tailEnd/>
          </a:ln>
        </p:spPr>
        <p:txBody>
          <a:bodyPr lIns="0" tIns="0" rIns="0" bIns="0" rtlCol="1">
            <a:spAutoFit/>
          </a:bodyPr>
          <a:lstStyle/>
          <a:p>
            <a:pPr marL="280988" indent="-280988" eaLnBrk="0" hangingPunct="0">
              <a:spcBef>
                <a:spcPts val="600"/>
              </a:spcBef>
              <a:buSzPct val="100000"/>
              <a:defRPr/>
            </a:pPr>
            <a:r>
              <a:rPr lang="en-US" sz="2000" kern="0" dirty="0">
                <a:latin typeface="+mn-lt"/>
                <a:cs typeface="+mn-cs"/>
              </a:rPr>
              <a:t>Downlink (MRM to MRE)</a:t>
            </a:r>
            <a:endParaRPr lang="he-IL" sz="2000" kern="0" dirty="0">
              <a:latin typeface="+mn-lt"/>
              <a:cs typeface="+mn-cs"/>
            </a:endParaRPr>
          </a:p>
        </p:txBody>
      </p:sp>
      <p:grpSp>
        <p:nvGrpSpPr>
          <p:cNvPr id="13" name="Group 26"/>
          <p:cNvGrpSpPr/>
          <p:nvPr/>
        </p:nvGrpSpPr>
        <p:grpSpPr>
          <a:xfrm>
            <a:off x="1203483" y="4256205"/>
            <a:ext cx="752280" cy="1063500"/>
            <a:chOff x="6631955" y="2376990"/>
            <a:chExt cx="752280" cy="1063500"/>
          </a:xfrm>
          <a:effectLst>
            <a:outerShdw blurRad="50800" dist="38100" dir="2700000" algn="tl" rotWithShape="0">
              <a:prstClr val="black">
                <a:alpha val="40000"/>
              </a:prstClr>
            </a:outerShdw>
          </a:effectLst>
        </p:grpSpPr>
        <p:sp>
          <p:nvSpPr>
            <p:cNvPr id="18" name="Cube 17"/>
            <p:cNvSpPr>
              <a:spLocks noChangeArrowheads="1"/>
            </p:cNvSpPr>
            <p:nvPr/>
          </p:nvSpPr>
          <p:spPr bwMode="auto">
            <a:xfrm>
              <a:off x="6631955" y="2376990"/>
              <a:ext cx="752280" cy="1063500"/>
            </a:xfrm>
            <a:prstGeom prst="cube">
              <a:avLst>
                <a:gd name="adj" fmla="val 25000"/>
              </a:avLst>
            </a:prstGeom>
            <a:solidFill>
              <a:srgbClr val="0070C0"/>
            </a:solidFill>
            <a:ln w="19050" algn="ctr">
              <a:solidFill>
                <a:schemeClr val="tx1"/>
              </a:solidFill>
              <a:round/>
              <a:headEnd/>
              <a:tailEnd/>
            </a:ln>
          </p:spPr>
          <p:txBody>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a:spcBef>
                  <a:spcPts val="600"/>
                </a:spcBef>
                <a:defRPr/>
              </a:pPr>
              <a:endParaRPr lang="he-IL" sz="2000" dirty="0">
                <a:latin typeface="Arial" pitchFamily="34" charset="0"/>
              </a:endParaRPr>
            </a:p>
          </p:txBody>
        </p:sp>
        <p:sp>
          <p:nvSpPr>
            <p:cNvPr id="19" name="TextBox 21"/>
            <p:cNvSpPr txBox="1"/>
            <p:nvPr/>
          </p:nvSpPr>
          <p:spPr bwMode="auto">
            <a:xfrm>
              <a:off x="6710136" y="2807571"/>
              <a:ext cx="558699" cy="246221"/>
            </a:xfrm>
            <a:prstGeom prst="rect">
              <a:avLst/>
            </a:prstGeom>
            <a:noFill/>
            <a:ln>
              <a:miter lim="800000"/>
              <a:headEnd/>
              <a:tailEnd/>
            </a:ln>
          </p:spPr>
          <p:txBody>
            <a:bodyPr lIns="0" tIns="0" rIns="0" bIns="0" rtlCol="1">
              <a:spAutoFit/>
            </a:bodyPr>
            <a:lstStyle>
              <a:defPPr>
                <a:defRPr lang="en-US"/>
              </a:defPPr>
              <a:lvl1pPr algn="l" rtl="0" eaLnBrk="0" fontAlgn="base" hangingPunct="0">
                <a:spcBef>
                  <a:spcPct val="50000"/>
                </a:spcBef>
                <a:spcAft>
                  <a:spcPct val="0"/>
                </a:spcAft>
                <a:defRPr sz="2400" kern="1200">
                  <a:solidFill>
                    <a:schemeClr val="tx1"/>
                  </a:solidFill>
                  <a:latin typeface="Times" charset="0"/>
                  <a:ea typeface="+mn-ea"/>
                  <a:cs typeface="+mn-cs"/>
                </a:defRPr>
              </a:lvl1pPr>
              <a:lvl2pPr marL="457200" algn="l" rtl="0" eaLnBrk="0" fontAlgn="base" hangingPunct="0">
                <a:spcBef>
                  <a:spcPct val="50000"/>
                </a:spcBef>
                <a:spcAft>
                  <a:spcPct val="0"/>
                </a:spcAft>
                <a:defRPr sz="2400" kern="1200">
                  <a:solidFill>
                    <a:schemeClr val="tx1"/>
                  </a:solidFill>
                  <a:latin typeface="Times" charset="0"/>
                  <a:ea typeface="+mn-ea"/>
                  <a:cs typeface="+mn-cs"/>
                </a:defRPr>
              </a:lvl2pPr>
              <a:lvl3pPr marL="914400" algn="l" rtl="0" eaLnBrk="0" fontAlgn="base" hangingPunct="0">
                <a:spcBef>
                  <a:spcPct val="50000"/>
                </a:spcBef>
                <a:spcAft>
                  <a:spcPct val="0"/>
                </a:spcAft>
                <a:defRPr sz="2400" kern="1200">
                  <a:solidFill>
                    <a:schemeClr val="tx1"/>
                  </a:solidFill>
                  <a:latin typeface="Times" charset="0"/>
                  <a:ea typeface="+mn-ea"/>
                  <a:cs typeface="+mn-cs"/>
                </a:defRPr>
              </a:lvl3pPr>
              <a:lvl4pPr marL="1371600" algn="l" rtl="0" eaLnBrk="0" fontAlgn="base" hangingPunct="0">
                <a:spcBef>
                  <a:spcPct val="50000"/>
                </a:spcBef>
                <a:spcAft>
                  <a:spcPct val="0"/>
                </a:spcAft>
                <a:defRPr sz="2400" kern="1200">
                  <a:solidFill>
                    <a:schemeClr val="tx1"/>
                  </a:solidFill>
                  <a:latin typeface="Times" charset="0"/>
                  <a:ea typeface="+mn-ea"/>
                  <a:cs typeface="+mn-cs"/>
                </a:defRPr>
              </a:lvl4pPr>
              <a:lvl5pPr marL="1828800" algn="l" rtl="0" eaLnBrk="0" fontAlgn="base" hangingPunct="0">
                <a:spcBef>
                  <a:spcPct val="50000"/>
                </a:spcBef>
                <a:spcAft>
                  <a:spcPct val="0"/>
                </a:spcAft>
                <a:defRPr sz="2400" kern="1200">
                  <a:solidFill>
                    <a:schemeClr val="tx1"/>
                  </a:solidFill>
                  <a:latin typeface="Times" charset="0"/>
                  <a:ea typeface="+mn-ea"/>
                  <a:cs typeface="+mn-cs"/>
                </a:defRPr>
              </a:lvl5pPr>
              <a:lvl6pPr marL="2286000" algn="r" defTabSz="914400" rtl="1" eaLnBrk="1" latinLnBrk="0" hangingPunct="1">
                <a:defRPr sz="2400" kern="1200">
                  <a:solidFill>
                    <a:schemeClr val="tx1"/>
                  </a:solidFill>
                  <a:latin typeface="Times" charset="0"/>
                  <a:ea typeface="+mn-ea"/>
                  <a:cs typeface="+mn-cs"/>
                </a:defRPr>
              </a:lvl6pPr>
              <a:lvl7pPr marL="2743200" algn="r" defTabSz="914400" rtl="1" eaLnBrk="1" latinLnBrk="0" hangingPunct="1">
                <a:defRPr sz="2400" kern="1200">
                  <a:solidFill>
                    <a:schemeClr val="tx1"/>
                  </a:solidFill>
                  <a:latin typeface="Times" charset="0"/>
                  <a:ea typeface="+mn-ea"/>
                  <a:cs typeface="+mn-cs"/>
                </a:defRPr>
              </a:lvl7pPr>
              <a:lvl8pPr marL="3200400" algn="r" defTabSz="914400" rtl="1" eaLnBrk="1" latinLnBrk="0" hangingPunct="1">
                <a:defRPr sz="2400" kern="1200">
                  <a:solidFill>
                    <a:schemeClr val="tx1"/>
                  </a:solidFill>
                  <a:latin typeface="Times" charset="0"/>
                  <a:ea typeface="+mn-ea"/>
                  <a:cs typeface="+mn-cs"/>
                </a:defRPr>
              </a:lvl8pPr>
              <a:lvl9pPr marL="3657600" algn="r" defTabSz="914400" rtl="1" eaLnBrk="1" latinLnBrk="0" hangingPunct="1">
                <a:defRPr sz="2400" kern="1200">
                  <a:solidFill>
                    <a:schemeClr val="tx1"/>
                  </a:solidFill>
                  <a:latin typeface="Times" charset="0"/>
                  <a:ea typeface="+mn-ea"/>
                  <a:cs typeface="+mn-cs"/>
                </a:defRPr>
              </a:lvl9pPr>
            </a:lstStyle>
            <a:p>
              <a:pPr marL="280988" indent="-280988">
                <a:spcBef>
                  <a:spcPts val="600"/>
                </a:spcBef>
                <a:buSzPct val="100000"/>
                <a:defRPr/>
              </a:pPr>
              <a:r>
                <a:rPr lang="en-US" sz="1600" kern="0" dirty="0">
                  <a:latin typeface="+mn-lt"/>
                </a:rPr>
                <a:t>48K</a:t>
              </a:r>
              <a:endParaRPr lang="he-IL" sz="1600" kern="0" dirty="0">
                <a:latin typeface="+mn-lt"/>
              </a:endParaRPr>
            </a:p>
          </p:txBody>
        </p:sp>
      </p:grpSp>
    </p:spTree>
    <p:extLst>
      <p:ext uri="{BB962C8B-B14F-4D97-AF65-F5344CB8AC3E}">
        <p14:creationId xmlns:p14="http://schemas.microsoft.com/office/powerpoint/2010/main" val="305385672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Room Processing</a:t>
            </a:r>
          </a:p>
        </p:txBody>
      </p:sp>
      <p:sp>
        <p:nvSpPr>
          <p:cNvPr id="3" name="Content Placeholder 2"/>
          <p:cNvSpPr>
            <a:spLocks noGrp="1"/>
          </p:cNvSpPr>
          <p:nvPr>
            <p:ph idx="1"/>
          </p:nvPr>
        </p:nvSpPr>
        <p:spPr/>
        <p:txBody>
          <a:bodyPr>
            <a:normAutofit/>
          </a:bodyPr>
          <a:lstStyle/>
          <a:p>
            <a:pPr>
              <a:buFont typeface="Wingdings" panose="05000000000000000000" pitchFamily="2" charset="2"/>
              <a:buChar char="§"/>
            </a:pPr>
            <a:r>
              <a:rPr lang="en-US" dirty="0">
                <a:solidFill>
                  <a:schemeClr val="tx2"/>
                </a:solidFill>
              </a:rPr>
              <a:t>Acoustic echo cancellation(AEC)</a:t>
            </a:r>
          </a:p>
          <a:p>
            <a:pPr>
              <a:buFont typeface="Wingdings" panose="05000000000000000000" pitchFamily="2" charset="2"/>
              <a:buChar char="§"/>
            </a:pPr>
            <a:r>
              <a:rPr lang="en-US" dirty="0">
                <a:solidFill>
                  <a:schemeClr val="tx2"/>
                </a:solidFill>
              </a:rPr>
              <a:t>Automatic gain control(AGC)</a:t>
            </a:r>
          </a:p>
          <a:p>
            <a:pPr>
              <a:buFont typeface="Wingdings" panose="05000000000000000000" pitchFamily="2" charset="2"/>
              <a:buChar char="§"/>
            </a:pPr>
            <a:r>
              <a:rPr lang="en-US" dirty="0">
                <a:solidFill>
                  <a:schemeClr val="tx2"/>
                </a:solidFill>
              </a:rPr>
              <a:t>Noise suppression</a:t>
            </a:r>
          </a:p>
          <a:p>
            <a:pPr>
              <a:buFont typeface="Wingdings" panose="05000000000000000000" pitchFamily="2" charset="2"/>
              <a:buChar char="§"/>
            </a:pPr>
            <a:r>
              <a:rPr lang="en-US" dirty="0">
                <a:solidFill>
                  <a:schemeClr val="tx2"/>
                </a:solidFill>
              </a:rPr>
              <a:t>Noise Block</a:t>
            </a:r>
          </a:p>
          <a:p>
            <a:pPr>
              <a:buFont typeface="Wingdings" panose="05000000000000000000" pitchFamily="2" charset="2"/>
              <a:buChar char="§"/>
            </a:pPr>
            <a:r>
              <a:rPr lang="en-US" dirty="0">
                <a:solidFill>
                  <a:schemeClr val="tx2"/>
                </a:solidFill>
              </a:rPr>
              <a:t>Keyboard Noise suppression</a:t>
            </a:r>
          </a:p>
          <a:p>
            <a:pPr>
              <a:buFont typeface="Wingdings" panose="05000000000000000000" pitchFamily="2" charset="2"/>
              <a:buChar char="§"/>
            </a:pPr>
            <a:r>
              <a:rPr lang="en-US" altLang="zh-CN" dirty="0">
                <a:solidFill>
                  <a:schemeClr val="tx2"/>
                </a:solidFill>
              </a:rPr>
              <a:t>Headset Acoustic Bubble</a:t>
            </a:r>
          </a:p>
          <a:p>
            <a:pPr>
              <a:buFont typeface="Wingdings" panose="05000000000000000000" pitchFamily="2" charset="2"/>
              <a:buChar char="§"/>
            </a:pPr>
            <a:r>
              <a:rPr lang="en-US" dirty="0">
                <a:solidFill>
                  <a:schemeClr val="tx2"/>
                </a:solidFill>
              </a:rPr>
              <a:t>Acoustic Beam/Fence</a:t>
            </a:r>
          </a:p>
          <a:p>
            <a:pPr>
              <a:buFont typeface="Wingdings" panose="05000000000000000000" pitchFamily="2" charset="2"/>
              <a:buChar char="§"/>
            </a:pPr>
            <a:r>
              <a:rPr lang="en-US" altLang="zh-CN" dirty="0">
                <a:solidFill>
                  <a:schemeClr val="tx2"/>
                </a:solidFill>
              </a:rPr>
              <a:t>Music mode</a:t>
            </a:r>
          </a:p>
          <a:p>
            <a:pPr marL="0" indent="0">
              <a:buNone/>
            </a:pPr>
            <a:endParaRPr lang="en-US" dirty="0">
              <a:solidFill>
                <a:srgbClr val="FF0000"/>
              </a:solidFill>
            </a:endParaRPr>
          </a:p>
          <a:p>
            <a:pPr marL="0" indent="0">
              <a:buNone/>
            </a:pPr>
            <a:endParaRPr lang="en-US" dirty="0"/>
          </a:p>
        </p:txBody>
      </p:sp>
    </p:spTree>
    <p:extLst>
      <p:ext uri="{BB962C8B-B14F-4D97-AF65-F5344CB8AC3E}">
        <p14:creationId xmlns:p14="http://schemas.microsoft.com/office/powerpoint/2010/main" val="41680177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AEC</a:t>
            </a:r>
          </a:p>
        </p:txBody>
      </p:sp>
      <p:sp>
        <p:nvSpPr>
          <p:cNvPr id="3" name="Content Placeholder 2"/>
          <p:cNvSpPr>
            <a:spLocks noGrp="1"/>
          </p:cNvSpPr>
          <p:nvPr>
            <p:ph idx="1"/>
          </p:nvPr>
        </p:nvSpPr>
        <p:spPr/>
        <p:txBody>
          <a:bodyPr>
            <a:normAutofit/>
          </a:bodyPr>
          <a:lstStyle/>
          <a:p>
            <a:pPr marL="0" indent="0">
              <a:buNone/>
            </a:pPr>
            <a:endParaRPr lang="en-US" dirty="0">
              <a:solidFill>
                <a:srgbClr val="FF0000"/>
              </a:solidFill>
            </a:endParaRPr>
          </a:p>
          <a:p>
            <a:pPr marL="0" indent="0">
              <a:buNone/>
            </a:pPr>
            <a:endParaRPr lang="en-US" dirty="0"/>
          </a:p>
        </p:txBody>
      </p:sp>
      <p:pic>
        <p:nvPicPr>
          <p:cNvPr id="4" name="Picture 4" descr="http://www.licreativetech.com/demos/demos_echo_cancellation.jpg"/>
          <p:cNvPicPr>
            <a:picLocks noChangeAspect="1" noChangeArrowheads="1"/>
          </p:cNvPicPr>
          <p:nvPr/>
        </p:nvPicPr>
        <p:blipFill>
          <a:blip r:embed="rId2" cstate="print"/>
          <a:srcRect/>
          <a:stretch>
            <a:fillRect/>
          </a:stretch>
        </p:blipFill>
        <p:spPr bwMode="auto">
          <a:xfrm>
            <a:off x="1399381" y="2038350"/>
            <a:ext cx="6083300" cy="3416300"/>
          </a:xfrm>
          <a:prstGeom prst="rect">
            <a:avLst/>
          </a:prstGeom>
          <a:noFill/>
        </p:spPr>
      </p:pic>
    </p:spTree>
    <p:extLst>
      <p:ext uri="{BB962C8B-B14F-4D97-AF65-F5344CB8AC3E}">
        <p14:creationId xmlns:p14="http://schemas.microsoft.com/office/powerpoint/2010/main" val="2277427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00025" y="1074779"/>
            <a:ext cx="8729663" cy="4986337"/>
          </a:xfrm>
        </p:spPr>
        <p:txBody>
          <a:bodyPr/>
          <a:lstStyle/>
          <a:p>
            <a:r>
              <a:rPr lang="en-US" sz="2000" dirty="0"/>
              <a:t>Virtual Bubble Surrounds Microphone </a:t>
            </a:r>
          </a:p>
          <a:p>
            <a:pPr lvl="1"/>
            <a:r>
              <a:rPr lang="en-US" sz="1600" dirty="0"/>
              <a:t>Sound </a:t>
            </a:r>
            <a:r>
              <a:rPr lang="en-US" sz="1600" b="1" dirty="0"/>
              <a:t>outside</a:t>
            </a:r>
            <a:r>
              <a:rPr lang="en-US" sz="1600" dirty="0"/>
              <a:t> bubble not picked up</a:t>
            </a:r>
          </a:p>
          <a:p>
            <a:pPr lvl="1"/>
            <a:r>
              <a:rPr lang="en-US" sz="1600" dirty="0"/>
              <a:t>Sound </a:t>
            </a:r>
            <a:r>
              <a:rPr lang="en-US" sz="1600" b="1" dirty="0"/>
              <a:t>inside</a:t>
            </a:r>
            <a:r>
              <a:rPr lang="en-US" sz="1600" dirty="0"/>
              <a:t> bubble is picked up</a:t>
            </a:r>
          </a:p>
          <a:p>
            <a:pPr lvl="1">
              <a:buNone/>
            </a:pPr>
            <a:endParaRPr lang="en-US" sz="1600" dirty="0"/>
          </a:p>
          <a:p>
            <a:r>
              <a:rPr lang="en-US" sz="2000" dirty="0"/>
              <a:t>Works by comparing audio of headset</a:t>
            </a:r>
          </a:p>
          <a:p>
            <a:pPr>
              <a:buNone/>
            </a:pPr>
            <a:r>
              <a:rPr lang="en-US" sz="2000" dirty="0"/>
              <a:t>     microphone with microphone of laptop. </a:t>
            </a:r>
          </a:p>
          <a:p>
            <a:pPr>
              <a:buNone/>
            </a:pPr>
            <a:endParaRPr lang="en-US" sz="2000" dirty="0"/>
          </a:p>
          <a:p>
            <a:r>
              <a:rPr lang="en-US" sz="2000" dirty="0"/>
              <a:t>Major modifications to Real Presence Desktop Windows audio drivers to allow low latency access to both microphones. </a:t>
            </a:r>
          </a:p>
          <a:p>
            <a:endParaRPr lang="en-US" sz="2000" dirty="0"/>
          </a:p>
        </p:txBody>
      </p:sp>
      <p:sp>
        <p:nvSpPr>
          <p:cNvPr id="3" name="Title 2"/>
          <p:cNvSpPr>
            <a:spLocks noGrp="1"/>
          </p:cNvSpPr>
          <p:nvPr>
            <p:ph type="title"/>
          </p:nvPr>
        </p:nvSpPr>
        <p:spPr>
          <a:xfrm>
            <a:off x="563953" y="355641"/>
            <a:ext cx="8149836" cy="479425"/>
          </a:xfrm>
        </p:spPr>
        <p:txBody>
          <a:bodyPr>
            <a:normAutofit fontScale="90000"/>
          </a:bodyPr>
          <a:lstStyle/>
          <a:p>
            <a:r>
              <a:rPr lang="en-US" dirty="0"/>
              <a:t>Headset Acoustic Bubble</a:t>
            </a:r>
          </a:p>
        </p:txBody>
      </p:sp>
      <p:pic>
        <p:nvPicPr>
          <p:cNvPr id="6" name="Picture 5" descr="HeadsetBubble.jpg"/>
          <p:cNvPicPr>
            <a:picLocks noChangeAspect="1"/>
          </p:cNvPicPr>
          <p:nvPr/>
        </p:nvPicPr>
        <p:blipFill>
          <a:blip r:embed="rId3" cstate="print"/>
          <a:stretch>
            <a:fillRect/>
          </a:stretch>
        </p:blipFill>
        <p:spPr>
          <a:xfrm>
            <a:off x="4918494" y="692191"/>
            <a:ext cx="3623845" cy="2781300"/>
          </a:xfrm>
          <a:prstGeom prst="rect">
            <a:avLst/>
          </a:prstGeom>
        </p:spPr>
      </p:pic>
    </p:spTree>
    <p:extLst>
      <p:ext uri="{BB962C8B-B14F-4D97-AF65-F5344CB8AC3E}">
        <p14:creationId xmlns:p14="http://schemas.microsoft.com/office/powerpoint/2010/main" val="20952202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563953" y="355641"/>
            <a:ext cx="8149836" cy="479425"/>
          </a:xfrm>
        </p:spPr>
        <p:txBody>
          <a:bodyPr>
            <a:normAutofit fontScale="90000"/>
          </a:bodyPr>
          <a:lstStyle/>
          <a:p>
            <a:r>
              <a:rPr lang="en-US" dirty="0"/>
              <a:t>Acoustic Fence/Beam</a:t>
            </a:r>
          </a:p>
        </p:txBody>
      </p:sp>
      <p:pic>
        <p:nvPicPr>
          <p:cNvPr id="13314"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32623" y="1428750"/>
            <a:ext cx="7678753" cy="46783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32158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RPD/RPM audio</a:t>
            </a:r>
          </a:p>
        </p:txBody>
      </p:sp>
      <p:sp>
        <p:nvSpPr>
          <p:cNvPr id="3" name="Content Placeholder 2"/>
          <p:cNvSpPr>
            <a:spLocks noGrp="1"/>
          </p:cNvSpPr>
          <p:nvPr>
            <p:ph idx="1"/>
          </p:nvPr>
        </p:nvSpPr>
        <p:spPr/>
        <p:txBody>
          <a:bodyPr/>
          <a:lstStyle/>
          <a:p>
            <a:r>
              <a:rPr lang="en-US" altLang="zh-CN" dirty="0"/>
              <a:t>DTMF</a:t>
            </a:r>
          </a:p>
          <a:p>
            <a:r>
              <a:rPr lang="en-US" altLang="zh-CN" dirty="0"/>
              <a:t>Microphone volume control</a:t>
            </a:r>
          </a:p>
          <a:p>
            <a:r>
              <a:rPr lang="en-US" altLang="zh-CN" dirty="0"/>
              <a:t>Howling suppression</a:t>
            </a:r>
          </a:p>
          <a:p>
            <a:r>
              <a:rPr lang="en-US" altLang="zh-CN" dirty="0"/>
              <a:t>Flow control</a:t>
            </a:r>
          </a:p>
          <a:p>
            <a:r>
              <a:rPr lang="en-US" altLang="zh-CN" dirty="0"/>
              <a:t>Lip sync(AV sync)</a:t>
            </a:r>
          </a:p>
          <a:p>
            <a:pPr marL="0" indent="0">
              <a:buNone/>
            </a:pPr>
            <a:endParaRPr lang="en-US" dirty="0"/>
          </a:p>
        </p:txBody>
      </p:sp>
    </p:spTree>
    <p:extLst>
      <p:ext uri="{BB962C8B-B14F-4D97-AF65-F5344CB8AC3E}">
        <p14:creationId xmlns:p14="http://schemas.microsoft.com/office/powerpoint/2010/main" val="16228222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AVC</a:t>
            </a:r>
          </a:p>
        </p:txBody>
      </p:sp>
      <p:pic>
        <p:nvPicPr>
          <p:cNvPr id="6861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5289" y="1667435"/>
            <a:ext cx="7508051" cy="3578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71410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SVC(Scalable Video Coding)</a:t>
            </a:r>
            <a:endParaRPr lang="zh-CN" altLang="en-US" dirty="0"/>
          </a:p>
        </p:txBody>
      </p:sp>
      <p:sp>
        <p:nvSpPr>
          <p:cNvPr id="3" name="Content Placeholder 2"/>
          <p:cNvSpPr>
            <a:spLocks noGrp="1"/>
          </p:cNvSpPr>
          <p:nvPr>
            <p:ph idx="1"/>
          </p:nvPr>
        </p:nvSpPr>
        <p:spPr/>
        <p:txBody>
          <a:bodyPr/>
          <a:lstStyle/>
          <a:p>
            <a:r>
              <a:rPr lang="en-US" altLang="zh-CN" dirty="0"/>
              <a:t>SVC is an adaptive, bandwidth-efficient technology that delivers a consistently high-quality user experience across network with varying degrees of quality of service.</a:t>
            </a:r>
          </a:p>
          <a:p>
            <a:pPr>
              <a:buNone/>
            </a:pPr>
            <a:endParaRPr lang="en-US" altLang="zh-CN" dirty="0"/>
          </a:p>
          <a:p>
            <a:r>
              <a:rPr lang="en-US" altLang="zh-CN" dirty="0"/>
              <a:t>Video endpoints are required to become more complex</a:t>
            </a:r>
          </a:p>
          <a:p>
            <a:pPr>
              <a:buNone/>
            </a:pPr>
            <a:endParaRPr lang="en-US" altLang="zh-CN" dirty="0"/>
          </a:p>
          <a:p>
            <a:r>
              <a:rPr lang="en-US" altLang="zh-CN" dirty="0"/>
              <a:t>Video infrastructure becomes simpler.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Media Quality– AV Sync</a:t>
            </a:r>
            <a:endParaRPr lang="zh-CN" altLang="en-US" dirty="0"/>
          </a:p>
        </p:txBody>
      </p:sp>
      <p:sp>
        <p:nvSpPr>
          <p:cNvPr id="3" name="Content Placeholder 2"/>
          <p:cNvSpPr>
            <a:spLocks noGrp="1"/>
          </p:cNvSpPr>
          <p:nvPr>
            <p:ph idx="1"/>
          </p:nvPr>
        </p:nvSpPr>
        <p:spPr/>
        <p:txBody>
          <a:bodyPr/>
          <a:lstStyle/>
          <a:p>
            <a:r>
              <a:rPr lang="en-US" altLang="zh-CN" dirty="0"/>
              <a:t>Use of timestamps for synchronized AV playback at the receiving EP</a:t>
            </a:r>
          </a:p>
          <a:p>
            <a:r>
              <a:rPr lang="en-US" altLang="zh-CN" dirty="0"/>
              <a:t>RTCP is used to monitor the network latency on each Media connection, and evaluate the WC differences.</a:t>
            </a:r>
          </a:p>
          <a:p>
            <a:r>
              <a:rPr lang="en-US" altLang="zh-CN" dirty="0"/>
              <a:t>MRM is using one wall-clock for all RTP packets it sends on the downlink</a:t>
            </a:r>
          </a:p>
          <a:p>
            <a:r>
              <a:rPr lang="en-US" altLang="zh-CN" dirty="0"/>
              <a:t>Do not require the EPs to sync to an NTP server (have the same wall clock), but we should be able to detect such case and set a Wall clock diff accordingly</a:t>
            </a:r>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Media Quality– AV Sync</a:t>
            </a:r>
            <a:endParaRPr lang="en-US" dirty="0"/>
          </a:p>
        </p:txBody>
      </p:sp>
      <p:sp>
        <p:nvSpPr>
          <p:cNvPr id="3" name="Content Placeholder 2"/>
          <p:cNvSpPr>
            <a:spLocks noGrp="1"/>
          </p:cNvSpPr>
          <p:nvPr>
            <p:ph idx="1"/>
          </p:nvPr>
        </p:nvSpPr>
        <p:spPr/>
        <p:txBody>
          <a:bodyPr/>
          <a:lstStyle/>
          <a:p>
            <a:r>
              <a:rPr lang="en-US" dirty="0"/>
              <a:t>sync the audio and video from the same source by the timestamp and NTP time in RTCP packets</a:t>
            </a:r>
          </a:p>
          <a:p>
            <a:r>
              <a:rPr lang="en-US" dirty="0"/>
              <a:t>If video is behind audio more than 90ms, it should play faster and smoothly to catch up.</a:t>
            </a:r>
          </a:p>
          <a:p>
            <a:r>
              <a:rPr lang="en-US" dirty="0"/>
              <a:t> If video is ahead audio more than 90ms, it should play slower or freeze to wait audio.</a:t>
            </a:r>
          </a:p>
          <a:p>
            <a:r>
              <a:rPr lang="en-US" dirty="0"/>
              <a:t>The latency depends on audio’s latency.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029" y="1128380"/>
            <a:ext cx="8229600" cy="479947"/>
          </a:xfrm>
        </p:spPr>
        <p:txBody>
          <a:bodyPr>
            <a:normAutofit fontScale="90000"/>
          </a:bodyPr>
          <a:lstStyle/>
          <a:p>
            <a:r>
              <a:rPr lang="en-US" dirty="0"/>
              <a:t>RPD/M Media Processing SW Arch </a:t>
            </a:r>
          </a:p>
        </p:txBody>
      </p:sp>
      <p:sp>
        <p:nvSpPr>
          <p:cNvPr id="33" name="Content Placeholder 2"/>
          <p:cNvSpPr>
            <a:spLocks noGrp="1"/>
          </p:cNvSpPr>
          <p:nvPr>
            <p:ph idx="1"/>
          </p:nvPr>
        </p:nvSpPr>
        <p:spPr>
          <a:xfrm>
            <a:off x="457200" y="1877599"/>
            <a:ext cx="9192551" cy="4185111"/>
          </a:xfrm>
        </p:spPr>
        <p:txBody>
          <a:bodyPr/>
          <a:lstStyle/>
          <a:p>
            <a:r>
              <a:rPr lang="en-US" dirty="0"/>
              <a:t>TODO: a diagram. Highlight the libraries. </a:t>
            </a:r>
          </a:p>
          <a:p>
            <a:endParaRPr lang="en-US" dirty="0"/>
          </a:p>
        </p:txBody>
      </p:sp>
      <p:sp>
        <p:nvSpPr>
          <p:cNvPr id="34" name="Rounded Rectangle 30"/>
          <p:cNvSpPr/>
          <p:nvPr/>
        </p:nvSpPr>
        <p:spPr>
          <a:xfrm>
            <a:off x="1734296" y="4917229"/>
            <a:ext cx="1600210" cy="405217"/>
          </a:xfrm>
          <a:prstGeom prst="roundRect">
            <a:avLst/>
          </a:prstGeom>
          <a:gradFill rotWithShape="1">
            <a:gsLst>
              <a:gs pos="0">
                <a:srgbClr val="004677">
                  <a:tint val="50000"/>
                  <a:satMod val="300000"/>
                </a:srgbClr>
              </a:gs>
              <a:gs pos="35000">
                <a:srgbClr val="004677">
                  <a:tint val="37000"/>
                  <a:satMod val="300000"/>
                </a:srgbClr>
              </a:gs>
              <a:gs pos="100000">
                <a:srgbClr val="004677">
                  <a:tint val="15000"/>
                  <a:satMod val="350000"/>
                </a:srgbClr>
              </a:gs>
            </a:gsLst>
            <a:lin ang="16200000" scaled="1"/>
          </a:gradFill>
          <a:ln w="9525" cap="flat" cmpd="sng" algn="ctr">
            <a:solidFill>
              <a:srgbClr val="00467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983">
              <a:defRPr/>
            </a:pPr>
            <a:r>
              <a:rPr lang="en-US" sz="1350" b="1" kern="0" dirty="0">
                <a:solidFill>
                  <a:srgbClr val="000000"/>
                </a:solidFill>
                <a:latin typeface="Arial"/>
              </a:rPr>
              <a:t>A/V codec lib</a:t>
            </a:r>
          </a:p>
        </p:txBody>
      </p:sp>
      <p:sp>
        <p:nvSpPr>
          <p:cNvPr id="35" name="Rounded Rectangle 32"/>
          <p:cNvSpPr/>
          <p:nvPr/>
        </p:nvSpPr>
        <p:spPr>
          <a:xfrm>
            <a:off x="485497" y="1650775"/>
            <a:ext cx="6900272" cy="3720818"/>
          </a:xfrm>
          <a:prstGeom prst="roundRect">
            <a:avLst/>
          </a:prstGeom>
          <a:gradFill rotWithShape="1">
            <a:gsLst>
              <a:gs pos="0">
                <a:srgbClr val="ABBD26">
                  <a:tint val="50000"/>
                  <a:satMod val="300000"/>
                </a:srgbClr>
              </a:gs>
              <a:gs pos="35000">
                <a:srgbClr val="ABBD26">
                  <a:tint val="37000"/>
                  <a:satMod val="300000"/>
                </a:srgbClr>
              </a:gs>
              <a:gs pos="100000">
                <a:srgbClr val="ABBD26">
                  <a:tint val="15000"/>
                  <a:satMod val="350000"/>
                </a:srgbClr>
              </a:gs>
            </a:gsLst>
            <a:lin ang="16200000" scaled="1"/>
          </a:gradFill>
          <a:ln w="9525" cap="flat" cmpd="sng" algn="ctr">
            <a:solidFill>
              <a:srgbClr val="ABBD26">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983">
              <a:defRPr/>
            </a:pPr>
            <a:endParaRPr lang="en-US" kern="0" dirty="0">
              <a:solidFill>
                <a:srgbClr val="000000"/>
              </a:solidFill>
              <a:latin typeface="Arial"/>
              <a:cs typeface="Calibri"/>
            </a:endParaRPr>
          </a:p>
        </p:txBody>
      </p:sp>
      <p:sp>
        <p:nvSpPr>
          <p:cNvPr id="36" name="TextBox 35"/>
          <p:cNvSpPr txBox="1"/>
          <p:nvPr/>
        </p:nvSpPr>
        <p:spPr>
          <a:xfrm>
            <a:off x="6913021" y="2805986"/>
            <a:ext cx="718169" cy="276999"/>
          </a:xfrm>
          <a:prstGeom prst="rect">
            <a:avLst/>
          </a:prstGeom>
          <a:noFill/>
        </p:spPr>
        <p:txBody>
          <a:bodyPr wrap="square" rtlCol="0">
            <a:spAutoFit/>
          </a:bodyPr>
          <a:lstStyle/>
          <a:p>
            <a:r>
              <a:rPr lang="en-US" sz="1200" dirty="0">
                <a:solidFill>
                  <a:srgbClr val="000000"/>
                </a:solidFill>
                <a:latin typeface="Arial"/>
                <a:cs typeface="Calibri"/>
              </a:rPr>
              <a:t>Socket</a:t>
            </a:r>
          </a:p>
        </p:txBody>
      </p:sp>
      <p:sp>
        <p:nvSpPr>
          <p:cNvPr id="41" name="TextBox 40"/>
          <p:cNvSpPr txBox="1"/>
          <p:nvPr/>
        </p:nvSpPr>
        <p:spPr bwMode="auto">
          <a:xfrm>
            <a:off x="2935370" y="1743150"/>
            <a:ext cx="2708382" cy="230832"/>
          </a:xfrm>
          <a:prstGeom prst="rect">
            <a:avLst/>
          </a:prstGeom>
          <a:noFill/>
          <a:ln>
            <a:miter lim="800000"/>
            <a:headEnd/>
            <a:tailEnd/>
          </a:ln>
        </p:spPr>
        <p:txBody>
          <a:bodyPr vert="horz" wrap="square" lIns="0" tIns="0" rIns="0" bIns="0" numCol="1" rtlCol="0" anchor="t" anchorCtr="0" compatLnSpc="1">
            <a:prstTxWarp prst="textNoShape">
              <a:avLst/>
            </a:prstTxWarp>
            <a:spAutoFit/>
          </a:bodyPr>
          <a:lstStyle/>
          <a:p>
            <a:pPr marL="210797" indent="-210797" eaLnBrk="0" hangingPunct="0">
              <a:spcBef>
                <a:spcPts val="450"/>
              </a:spcBef>
              <a:buSzPct val="100000"/>
            </a:pPr>
            <a:r>
              <a:rPr lang="en-US" sz="1500" b="1" kern="0" dirty="0">
                <a:solidFill>
                  <a:srgbClr val="000000"/>
                </a:solidFill>
                <a:latin typeface="Arial"/>
              </a:rPr>
              <a:t>Media Processing</a:t>
            </a:r>
          </a:p>
        </p:txBody>
      </p:sp>
      <p:sp>
        <p:nvSpPr>
          <p:cNvPr id="43" name="Rounded Rectangle 39"/>
          <p:cNvSpPr/>
          <p:nvPr/>
        </p:nvSpPr>
        <p:spPr>
          <a:xfrm>
            <a:off x="7613324" y="2348956"/>
            <a:ext cx="1297835" cy="831885"/>
          </a:xfrm>
          <a:prstGeom prst="roundRect">
            <a:avLst/>
          </a:prstGeom>
          <a:gradFill rotWithShape="1">
            <a:gsLst>
              <a:gs pos="0">
                <a:srgbClr val="004677">
                  <a:tint val="50000"/>
                  <a:satMod val="300000"/>
                </a:srgbClr>
              </a:gs>
              <a:gs pos="35000">
                <a:srgbClr val="004677">
                  <a:tint val="37000"/>
                  <a:satMod val="300000"/>
                </a:srgbClr>
              </a:gs>
              <a:gs pos="100000">
                <a:srgbClr val="004677">
                  <a:tint val="15000"/>
                  <a:satMod val="350000"/>
                </a:srgbClr>
              </a:gs>
            </a:gsLst>
            <a:lin ang="16200000" scaled="1"/>
          </a:gradFill>
          <a:ln w="9525" cap="flat" cmpd="sng" algn="ctr">
            <a:solidFill>
              <a:srgbClr val="00467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983">
              <a:defRPr/>
            </a:pPr>
            <a:r>
              <a:rPr lang="en-US" sz="1500" b="1" kern="0" dirty="0">
                <a:solidFill>
                  <a:srgbClr val="000000"/>
                </a:solidFill>
                <a:latin typeface="Arial"/>
              </a:rPr>
              <a:t>User</a:t>
            </a:r>
          </a:p>
          <a:p>
            <a:pPr algn="ctr" defTabSz="685983">
              <a:defRPr/>
            </a:pPr>
            <a:r>
              <a:rPr lang="en-US" sz="1500" b="1" kern="0" dirty="0">
                <a:solidFill>
                  <a:srgbClr val="000000"/>
                </a:solidFill>
                <a:latin typeface="Arial"/>
              </a:rPr>
              <a:t>Interface</a:t>
            </a:r>
          </a:p>
        </p:txBody>
      </p:sp>
      <p:sp>
        <p:nvSpPr>
          <p:cNvPr id="49" name="Rounded Rectangle 40"/>
          <p:cNvSpPr/>
          <p:nvPr/>
        </p:nvSpPr>
        <p:spPr>
          <a:xfrm>
            <a:off x="7626230" y="3482731"/>
            <a:ext cx="1297835" cy="938580"/>
          </a:xfrm>
          <a:prstGeom prst="roundRect">
            <a:avLst>
              <a:gd name="adj" fmla="val 25606"/>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rtlCol="0" anchor="ctr"/>
          <a:lstStyle/>
          <a:p>
            <a:pPr algn="ctr" defTabSz="685983">
              <a:defRPr/>
            </a:pPr>
            <a:r>
              <a:rPr lang="en-US" sz="1500" b="1" kern="0" dirty="0">
                <a:solidFill>
                  <a:srgbClr val="000000"/>
                </a:solidFill>
                <a:latin typeface="Arial"/>
              </a:rPr>
              <a:t>Call</a:t>
            </a:r>
          </a:p>
          <a:p>
            <a:pPr algn="ctr" defTabSz="685983">
              <a:defRPr/>
            </a:pPr>
            <a:r>
              <a:rPr lang="en-US" sz="1500" b="1" kern="0" dirty="0">
                <a:solidFill>
                  <a:srgbClr val="000000"/>
                </a:solidFill>
                <a:latin typeface="Arial"/>
              </a:rPr>
              <a:t>Control</a:t>
            </a:r>
          </a:p>
        </p:txBody>
      </p:sp>
      <p:sp>
        <p:nvSpPr>
          <p:cNvPr id="50" name="Rounded Rectangle 43"/>
          <p:cNvSpPr/>
          <p:nvPr/>
        </p:nvSpPr>
        <p:spPr>
          <a:xfrm>
            <a:off x="719168" y="2546908"/>
            <a:ext cx="5107098" cy="354320"/>
          </a:xfrm>
          <a:prstGeom prst="roundRect">
            <a:avLst/>
          </a:prstGeom>
          <a:solidFill>
            <a:srgbClr val="FFFFFF"/>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Pipeline Management</a:t>
            </a:r>
          </a:p>
        </p:txBody>
      </p:sp>
      <p:sp>
        <p:nvSpPr>
          <p:cNvPr id="51" name="Rounded Rectangle 47"/>
          <p:cNvSpPr/>
          <p:nvPr/>
        </p:nvSpPr>
        <p:spPr>
          <a:xfrm>
            <a:off x="614242" y="3123984"/>
            <a:ext cx="2641967" cy="1548198"/>
          </a:xfrm>
          <a:prstGeom prst="roundRect">
            <a:avLst/>
          </a:prstGeom>
          <a:solidFill>
            <a:schemeClr val="accent6">
              <a:lumMod val="20000"/>
              <a:lumOff val="80000"/>
            </a:schemeClr>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Audio TX/RX  pipeline</a:t>
            </a:r>
          </a:p>
          <a:p>
            <a:pPr algn="ctr" defTabSz="685983">
              <a:defRPr/>
            </a:pPr>
            <a:endParaRPr lang="en-US" sz="1350" kern="0" dirty="0">
              <a:solidFill>
                <a:srgbClr val="000000"/>
              </a:solidFill>
              <a:latin typeface="Arial"/>
              <a:cs typeface="Calibri"/>
            </a:endParaRPr>
          </a:p>
          <a:p>
            <a:pPr algn="ctr" defTabSz="685983">
              <a:defRPr/>
            </a:pPr>
            <a:endParaRPr lang="en-US" sz="1350" kern="0" dirty="0">
              <a:solidFill>
                <a:srgbClr val="000000"/>
              </a:solidFill>
              <a:latin typeface="Arial"/>
              <a:cs typeface="Calibri"/>
            </a:endParaRPr>
          </a:p>
          <a:p>
            <a:pPr algn="ctr" defTabSz="685983">
              <a:defRPr/>
            </a:pPr>
            <a:endParaRPr lang="en-US" sz="1350" kern="0" dirty="0">
              <a:solidFill>
                <a:srgbClr val="000000"/>
              </a:solidFill>
              <a:latin typeface="Arial"/>
              <a:cs typeface="Calibri"/>
            </a:endParaRPr>
          </a:p>
          <a:p>
            <a:pPr algn="ctr" defTabSz="685983">
              <a:defRPr/>
            </a:pPr>
            <a:endParaRPr lang="en-US" sz="1350" kern="0" dirty="0">
              <a:solidFill>
                <a:srgbClr val="000000"/>
              </a:solidFill>
              <a:latin typeface="Arial"/>
              <a:cs typeface="Calibri"/>
            </a:endParaRPr>
          </a:p>
        </p:txBody>
      </p:sp>
      <p:sp>
        <p:nvSpPr>
          <p:cNvPr id="52" name="Rounded Rectangle 48"/>
          <p:cNvSpPr/>
          <p:nvPr/>
        </p:nvSpPr>
        <p:spPr>
          <a:xfrm>
            <a:off x="6202837" y="2118873"/>
            <a:ext cx="607896" cy="2705606"/>
          </a:xfrm>
          <a:prstGeom prst="roundRect">
            <a:avLst/>
          </a:prstGeom>
          <a:solidFill>
            <a:srgbClr val="FFFFFF"/>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XML API</a:t>
            </a:r>
          </a:p>
        </p:txBody>
      </p:sp>
      <p:sp>
        <p:nvSpPr>
          <p:cNvPr id="53" name="Rounded Rectangle 49"/>
          <p:cNvSpPr/>
          <p:nvPr/>
        </p:nvSpPr>
        <p:spPr>
          <a:xfrm>
            <a:off x="719168" y="2107434"/>
            <a:ext cx="5107098" cy="311975"/>
          </a:xfrm>
          <a:prstGeom prst="roundRect">
            <a:avLst/>
          </a:prstGeom>
          <a:solidFill>
            <a:srgbClr val="FFFFFF"/>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Session Management</a:t>
            </a:r>
          </a:p>
        </p:txBody>
      </p:sp>
      <p:sp>
        <p:nvSpPr>
          <p:cNvPr id="55" name="Left-Right Arrow 50"/>
          <p:cNvSpPr/>
          <p:nvPr/>
        </p:nvSpPr>
        <p:spPr bwMode="auto">
          <a:xfrm>
            <a:off x="6798758" y="2590451"/>
            <a:ext cx="852126" cy="220555"/>
          </a:xfrm>
          <a:prstGeom prst="leftRightArrow">
            <a:avLst/>
          </a:prstGeom>
          <a:solidFill>
            <a:srgbClr val="0490C7"/>
          </a:solidFill>
          <a:ln w="25400" cap="flat" cmpd="sng" algn="ctr">
            <a:solidFill>
              <a:srgbClr val="0490C7">
                <a:shade val="50000"/>
              </a:srgbClr>
            </a:solidFill>
            <a:prstDash val="solid"/>
            <a:headEnd type="none" w="med" len="med"/>
            <a:tailEnd type="none" w="med" len="med"/>
          </a:ln>
          <a:effectLst/>
        </p:spPr>
      </p:sp>
      <p:sp>
        <p:nvSpPr>
          <p:cNvPr id="57" name="Left-Right Arrow 51"/>
          <p:cNvSpPr/>
          <p:nvPr/>
        </p:nvSpPr>
        <p:spPr bwMode="auto">
          <a:xfrm>
            <a:off x="6798758" y="3703335"/>
            <a:ext cx="852126" cy="220555"/>
          </a:xfrm>
          <a:prstGeom prst="leftRightArrow">
            <a:avLst/>
          </a:prstGeom>
          <a:solidFill>
            <a:srgbClr val="0490C7"/>
          </a:solidFill>
          <a:ln w="25400" cap="flat" cmpd="sng" algn="ctr">
            <a:solidFill>
              <a:srgbClr val="0490C7">
                <a:shade val="50000"/>
              </a:srgbClr>
            </a:solidFill>
            <a:prstDash val="solid"/>
            <a:headEnd type="none" w="med" len="med"/>
            <a:tailEnd type="none" w="med" len="med"/>
          </a:ln>
          <a:effectLst/>
        </p:spPr>
      </p:sp>
      <p:sp>
        <p:nvSpPr>
          <p:cNvPr id="63" name="Rounded Rectangle 47"/>
          <p:cNvSpPr/>
          <p:nvPr/>
        </p:nvSpPr>
        <p:spPr>
          <a:xfrm>
            <a:off x="3284059" y="3120569"/>
            <a:ext cx="902231" cy="1572768"/>
          </a:xfrm>
          <a:prstGeom prst="roundRect">
            <a:avLst/>
          </a:prstGeom>
          <a:solidFill>
            <a:schemeClr val="accent6">
              <a:lumMod val="20000"/>
              <a:lumOff val="80000"/>
            </a:schemeClr>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Video TX/RX pipeline</a:t>
            </a:r>
          </a:p>
          <a:p>
            <a:pPr algn="ctr" defTabSz="685983">
              <a:defRPr/>
            </a:pPr>
            <a:r>
              <a:rPr lang="en-US" sz="1350" kern="0" dirty="0">
                <a:solidFill>
                  <a:srgbClr val="000000"/>
                </a:solidFill>
                <a:latin typeface="Arial"/>
                <a:cs typeface="Calibri"/>
              </a:rPr>
              <a:t>…</a:t>
            </a:r>
          </a:p>
        </p:txBody>
      </p:sp>
      <p:sp>
        <p:nvSpPr>
          <p:cNvPr id="64" name="Rounded Rectangle 47"/>
          <p:cNvSpPr/>
          <p:nvPr/>
        </p:nvSpPr>
        <p:spPr>
          <a:xfrm>
            <a:off x="4197531" y="3106166"/>
            <a:ext cx="919349" cy="1589280"/>
          </a:xfrm>
          <a:prstGeom prst="roundRect">
            <a:avLst/>
          </a:prstGeom>
          <a:solidFill>
            <a:schemeClr val="accent6">
              <a:lumMod val="20000"/>
              <a:lumOff val="80000"/>
            </a:schemeClr>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Content TX/RX pipeline</a:t>
            </a:r>
          </a:p>
          <a:p>
            <a:pPr algn="ctr" defTabSz="685983">
              <a:defRPr/>
            </a:pPr>
            <a:r>
              <a:rPr lang="en-US" sz="1350" kern="0" dirty="0">
                <a:solidFill>
                  <a:srgbClr val="000000"/>
                </a:solidFill>
                <a:latin typeface="Arial"/>
                <a:cs typeface="Calibri"/>
              </a:rPr>
              <a:t>…</a:t>
            </a:r>
          </a:p>
        </p:txBody>
      </p:sp>
      <p:sp>
        <p:nvSpPr>
          <p:cNvPr id="65" name="Rounded Rectangle 47"/>
          <p:cNvSpPr/>
          <p:nvPr/>
        </p:nvSpPr>
        <p:spPr>
          <a:xfrm>
            <a:off x="5135825" y="3091454"/>
            <a:ext cx="904732" cy="1618704"/>
          </a:xfrm>
          <a:prstGeom prst="roundRect">
            <a:avLst/>
          </a:prstGeom>
          <a:solidFill>
            <a:schemeClr val="accent6">
              <a:lumMod val="20000"/>
              <a:lumOff val="80000"/>
            </a:schemeClr>
          </a:solidFill>
          <a:ln w="25400" cap="flat" cmpd="sng" algn="ctr">
            <a:solidFill>
              <a:srgbClr val="ABBD26"/>
            </a:solidFill>
            <a:prstDash val="solid"/>
          </a:ln>
          <a:effectLst/>
        </p:spPr>
        <p:txBody>
          <a:bodyPr rtlCol="0" anchor="ctr"/>
          <a:lstStyle/>
          <a:p>
            <a:pPr algn="ctr" defTabSz="685983">
              <a:defRPr/>
            </a:pPr>
            <a:r>
              <a:rPr lang="en-US" sz="1350" kern="0" dirty="0">
                <a:solidFill>
                  <a:srgbClr val="000000"/>
                </a:solidFill>
                <a:latin typeface="Arial"/>
                <a:cs typeface="Calibri"/>
              </a:rPr>
              <a:t>FECC TX/RX pipeline</a:t>
            </a:r>
          </a:p>
          <a:p>
            <a:pPr algn="ctr" defTabSz="685983">
              <a:defRPr/>
            </a:pPr>
            <a:r>
              <a:rPr lang="en-US" sz="1350" kern="0" dirty="0">
                <a:solidFill>
                  <a:srgbClr val="000000"/>
                </a:solidFill>
                <a:latin typeface="Arial"/>
                <a:cs typeface="Calibri"/>
              </a:rPr>
              <a:t>…</a:t>
            </a:r>
          </a:p>
        </p:txBody>
      </p:sp>
      <p:sp>
        <p:nvSpPr>
          <p:cNvPr id="66" name="Rounded Rectangle 17"/>
          <p:cNvSpPr/>
          <p:nvPr/>
        </p:nvSpPr>
        <p:spPr>
          <a:xfrm>
            <a:off x="897463" y="3684172"/>
            <a:ext cx="991819"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r>
              <a:rPr lang="en-US" sz="900" b="1" dirty="0">
                <a:solidFill>
                  <a:schemeClr val="accent1"/>
                </a:solidFill>
                <a:latin typeface="Calibri"/>
                <a:cs typeface="Calibri"/>
              </a:rPr>
              <a:t>Source capture</a:t>
            </a:r>
          </a:p>
        </p:txBody>
      </p:sp>
      <p:sp>
        <p:nvSpPr>
          <p:cNvPr id="67" name="Rounded Rectangle 17"/>
          <p:cNvSpPr/>
          <p:nvPr/>
        </p:nvSpPr>
        <p:spPr>
          <a:xfrm>
            <a:off x="2000748" y="3687809"/>
            <a:ext cx="969158"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r>
              <a:rPr lang="en-US" sz="900" b="1" dirty="0">
                <a:solidFill>
                  <a:schemeClr val="accent1"/>
                </a:solidFill>
                <a:latin typeface="Calibri"/>
                <a:cs typeface="Calibri"/>
              </a:rPr>
              <a:t>Source Render</a:t>
            </a:r>
          </a:p>
        </p:txBody>
      </p:sp>
      <p:sp>
        <p:nvSpPr>
          <p:cNvPr id="68" name="Rounded Rectangle 17"/>
          <p:cNvSpPr/>
          <p:nvPr/>
        </p:nvSpPr>
        <p:spPr>
          <a:xfrm>
            <a:off x="907605" y="3968049"/>
            <a:ext cx="969159"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r>
              <a:rPr lang="en-US" sz="900" b="1" dirty="0">
                <a:solidFill>
                  <a:schemeClr val="accent1"/>
                </a:solidFill>
                <a:latin typeface="Calibri"/>
                <a:cs typeface="Calibri"/>
              </a:rPr>
              <a:t>data encoder</a:t>
            </a:r>
          </a:p>
        </p:txBody>
      </p:sp>
      <p:sp>
        <p:nvSpPr>
          <p:cNvPr id="69" name="Rounded Rectangle 17"/>
          <p:cNvSpPr/>
          <p:nvPr/>
        </p:nvSpPr>
        <p:spPr>
          <a:xfrm>
            <a:off x="2000748" y="3970155"/>
            <a:ext cx="969158"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r>
              <a:rPr lang="en-US" sz="900" b="1" dirty="0">
                <a:solidFill>
                  <a:schemeClr val="accent1"/>
                </a:solidFill>
                <a:latin typeface="Calibri"/>
                <a:cs typeface="Calibri"/>
              </a:rPr>
              <a:t>data decoder</a:t>
            </a:r>
          </a:p>
        </p:txBody>
      </p:sp>
      <p:sp>
        <p:nvSpPr>
          <p:cNvPr id="70" name="Rounded Rectangle 17"/>
          <p:cNvSpPr/>
          <p:nvPr/>
        </p:nvSpPr>
        <p:spPr>
          <a:xfrm>
            <a:off x="897463" y="4242997"/>
            <a:ext cx="980489"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pPr algn="ctr"/>
            <a:r>
              <a:rPr lang="en-US" sz="900" b="1" dirty="0" err="1">
                <a:solidFill>
                  <a:schemeClr val="accent1"/>
                </a:solidFill>
                <a:latin typeface="Calibri"/>
                <a:cs typeface="Calibri"/>
              </a:rPr>
              <a:t>Rtp</a:t>
            </a:r>
            <a:r>
              <a:rPr lang="en-US" sz="900" b="1" dirty="0">
                <a:solidFill>
                  <a:schemeClr val="accent1"/>
                </a:solidFill>
                <a:latin typeface="Calibri"/>
                <a:cs typeface="Calibri"/>
              </a:rPr>
              <a:t> send</a:t>
            </a:r>
          </a:p>
        </p:txBody>
      </p:sp>
      <p:sp>
        <p:nvSpPr>
          <p:cNvPr id="71" name="Rounded Rectangle 17"/>
          <p:cNvSpPr/>
          <p:nvPr/>
        </p:nvSpPr>
        <p:spPr>
          <a:xfrm>
            <a:off x="2000748" y="4244851"/>
            <a:ext cx="969158" cy="241943"/>
          </a:xfrm>
          <a:prstGeom prst="roundRect">
            <a:avLst/>
          </a:prstGeom>
          <a:solidFill>
            <a:schemeClr val="accent5">
              <a:lumMod val="20000"/>
              <a:lumOff val="80000"/>
            </a:schemeClr>
          </a:solidFill>
          <a:ln/>
        </p:spPr>
        <p:style>
          <a:lnRef idx="1">
            <a:schemeClr val="accent4"/>
          </a:lnRef>
          <a:fillRef idx="2">
            <a:schemeClr val="accent4"/>
          </a:fillRef>
          <a:effectRef idx="1">
            <a:schemeClr val="accent4"/>
          </a:effectRef>
          <a:fontRef idx="minor">
            <a:schemeClr val="dk1"/>
          </a:fontRef>
        </p:style>
        <p:txBody>
          <a:bodyPr/>
          <a:lstStyle/>
          <a:p>
            <a:pPr algn="ctr"/>
            <a:r>
              <a:rPr lang="en-US" sz="900" b="1" dirty="0" err="1">
                <a:solidFill>
                  <a:schemeClr val="accent1"/>
                </a:solidFill>
                <a:latin typeface="Calibri"/>
                <a:cs typeface="Calibri"/>
              </a:rPr>
              <a:t>Rtp</a:t>
            </a:r>
            <a:r>
              <a:rPr lang="en-US" sz="900" b="1" dirty="0">
                <a:solidFill>
                  <a:schemeClr val="accent1"/>
                </a:solidFill>
                <a:latin typeface="Calibri"/>
                <a:cs typeface="Calibri"/>
              </a:rPr>
              <a:t> receive</a:t>
            </a:r>
          </a:p>
        </p:txBody>
      </p:sp>
      <p:sp>
        <p:nvSpPr>
          <p:cNvPr id="73" name="TextBox 72"/>
          <p:cNvSpPr txBox="1"/>
          <p:nvPr/>
        </p:nvSpPr>
        <p:spPr>
          <a:xfrm>
            <a:off x="6889116" y="3900806"/>
            <a:ext cx="718169" cy="276999"/>
          </a:xfrm>
          <a:prstGeom prst="rect">
            <a:avLst/>
          </a:prstGeom>
          <a:noFill/>
        </p:spPr>
        <p:txBody>
          <a:bodyPr wrap="square" rtlCol="0">
            <a:spAutoFit/>
          </a:bodyPr>
          <a:lstStyle/>
          <a:p>
            <a:r>
              <a:rPr lang="en-US" sz="1200" dirty="0">
                <a:solidFill>
                  <a:srgbClr val="000000"/>
                </a:solidFill>
                <a:latin typeface="Arial"/>
                <a:cs typeface="Calibri"/>
              </a:rPr>
              <a:t>Socket</a:t>
            </a:r>
          </a:p>
        </p:txBody>
      </p:sp>
    </p:spTree>
    <p:extLst>
      <p:ext uri="{BB962C8B-B14F-4D97-AF65-F5344CB8AC3E}">
        <p14:creationId xmlns:p14="http://schemas.microsoft.com/office/powerpoint/2010/main" val="3143649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endParaRPr lang="zh-CN" altLang="en-US" dirty="0"/>
          </a:p>
        </p:txBody>
      </p:sp>
      <p:sp>
        <p:nvSpPr>
          <p:cNvPr id="3" name="Title 2"/>
          <p:cNvSpPr>
            <a:spLocks noGrp="1"/>
          </p:cNvSpPr>
          <p:nvPr>
            <p:ph type="title"/>
          </p:nvPr>
        </p:nvSpPr>
        <p:spPr/>
        <p:txBody>
          <a:bodyPr/>
          <a:lstStyle/>
          <a:p>
            <a:r>
              <a:rPr lang="en-US" altLang="zh-CN" dirty="0"/>
              <a:t>Sending Module</a:t>
            </a:r>
            <a:endParaRPr lang="zh-CN" altLang="en-US" dirty="0"/>
          </a:p>
        </p:txBody>
      </p:sp>
      <p:pic>
        <p:nvPicPr>
          <p:cNvPr id="412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871663"/>
            <a:ext cx="6248400" cy="1857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27"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8" y="3729038"/>
            <a:ext cx="5705475"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202569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endParaRPr lang="en-US" altLang="zh-CN" u="sng" dirty="0"/>
          </a:p>
          <a:p>
            <a:endParaRPr lang="en-US" altLang="zh-CN" u="sng" dirty="0"/>
          </a:p>
          <a:p>
            <a:endParaRPr lang="en-US" altLang="zh-CN" u="sng" dirty="0"/>
          </a:p>
          <a:p>
            <a:endParaRPr lang="en-US" altLang="zh-CN" u="sng" dirty="0"/>
          </a:p>
          <a:p>
            <a:pPr marL="0" indent="0">
              <a:buNone/>
            </a:pPr>
            <a:endParaRPr lang="en-US" altLang="zh-CN" u="sng" dirty="0"/>
          </a:p>
          <a:p>
            <a:pPr marL="0" indent="0">
              <a:buNone/>
            </a:pPr>
            <a:endParaRPr lang="en-US" altLang="zh-CN" u="sng" dirty="0"/>
          </a:p>
          <a:p>
            <a:r>
              <a:rPr lang="en-US" altLang="zh-CN" dirty="0"/>
              <a:t>Convert the </a:t>
            </a:r>
            <a:r>
              <a:rPr lang="en-US" altLang="zh-CN" dirty="0" err="1"/>
              <a:t>TS_in</a:t>
            </a:r>
            <a:r>
              <a:rPr lang="en-US" altLang="zh-CN" dirty="0"/>
              <a:t> to </a:t>
            </a:r>
            <a:r>
              <a:rPr lang="en-US" altLang="zh-CN" dirty="0" err="1"/>
              <a:t>T_in</a:t>
            </a:r>
            <a:r>
              <a:rPr lang="en-US" altLang="zh-CN" dirty="0"/>
              <a:t> by </a:t>
            </a:r>
            <a:r>
              <a:rPr lang="en-US" altLang="zh-CN" dirty="0" err="1"/>
              <a:t>lipsync</a:t>
            </a:r>
            <a:r>
              <a:rPr lang="en-US" altLang="zh-CN" dirty="0"/>
              <a:t> module.</a:t>
            </a:r>
          </a:p>
          <a:p>
            <a:r>
              <a:rPr lang="en-US" altLang="zh-CN" dirty="0" err="1"/>
              <a:t>SP_delay</a:t>
            </a:r>
            <a:r>
              <a:rPr lang="en-US" altLang="zh-CN" dirty="0"/>
              <a:t> is the render delay.</a:t>
            </a:r>
            <a:endParaRPr lang="zh-CN" altLang="zh-CN" dirty="0"/>
          </a:p>
          <a:p>
            <a:r>
              <a:rPr lang="en-US" altLang="zh-CN" dirty="0" err="1"/>
              <a:t>JB_delay</a:t>
            </a:r>
            <a:r>
              <a:rPr lang="en-US" altLang="zh-CN" dirty="0"/>
              <a:t> is the jitter buffer delay in real time.</a:t>
            </a:r>
            <a:endParaRPr lang="zh-CN" altLang="zh-CN" dirty="0"/>
          </a:p>
          <a:p>
            <a:r>
              <a:rPr lang="en-US" altLang="zh-CN" dirty="0" err="1"/>
              <a:t>T_play</a:t>
            </a:r>
            <a:r>
              <a:rPr lang="en-US" altLang="zh-CN" dirty="0"/>
              <a:t> = </a:t>
            </a:r>
            <a:r>
              <a:rPr lang="en-US" altLang="zh-CN" dirty="0" err="1"/>
              <a:t>T_in</a:t>
            </a:r>
            <a:r>
              <a:rPr lang="en-US" altLang="zh-CN" dirty="0"/>
              <a:t> – (</a:t>
            </a:r>
            <a:r>
              <a:rPr lang="en-US" altLang="zh-CN" dirty="0" err="1"/>
              <a:t>JB_delay</a:t>
            </a:r>
            <a:r>
              <a:rPr lang="en-US" altLang="zh-CN" dirty="0"/>
              <a:t> +  </a:t>
            </a:r>
            <a:r>
              <a:rPr lang="en-US" altLang="zh-CN" dirty="0" err="1"/>
              <a:t>SP_delay</a:t>
            </a:r>
            <a:r>
              <a:rPr lang="en-US" altLang="zh-CN" dirty="0"/>
              <a:t> ). </a:t>
            </a:r>
            <a:endParaRPr lang="zh-CN" altLang="zh-CN" dirty="0"/>
          </a:p>
          <a:p>
            <a:endParaRPr lang="zh-CN" altLang="en-US" dirty="0"/>
          </a:p>
        </p:txBody>
      </p:sp>
      <p:sp>
        <p:nvSpPr>
          <p:cNvPr id="3" name="Title 2"/>
          <p:cNvSpPr>
            <a:spLocks noGrp="1"/>
          </p:cNvSpPr>
          <p:nvPr>
            <p:ph type="title"/>
          </p:nvPr>
        </p:nvSpPr>
        <p:spPr/>
        <p:txBody>
          <a:bodyPr/>
          <a:lstStyle/>
          <a:p>
            <a:r>
              <a:rPr lang="en-US" altLang="zh-CN" dirty="0"/>
              <a:t>Audio Receiving Module</a:t>
            </a:r>
            <a:endParaRPr lang="zh-CN" altLang="en-US" dirty="0"/>
          </a:p>
        </p:txBody>
      </p:sp>
      <p:pic>
        <p:nvPicPr>
          <p:cNvPr id="4" name="Picture 3"/>
          <p:cNvPicPr/>
          <p:nvPr/>
        </p:nvPicPr>
        <p:blipFill>
          <a:blip r:embed="rId2" cstate="print"/>
          <a:srcRect/>
          <a:stretch>
            <a:fillRect/>
          </a:stretch>
        </p:blipFill>
        <p:spPr bwMode="auto">
          <a:xfrm>
            <a:off x="1898965" y="1074738"/>
            <a:ext cx="5650865" cy="2700020"/>
          </a:xfrm>
          <a:prstGeom prst="rect">
            <a:avLst/>
          </a:prstGeom>
          <a:noFill/>
          <a:ln w="9525">
            <a:noFill/>
            <a:miter lim="800000"/>
            <a:headEnd/>
            <a:tailEnd/>
          </a:ln>
        </p:spPr>
      </p:pic>
    </p:spTree>
    <p:extLst>
      <p:ext uri="{BB962C8B-B14F-4D97-AF65-F5344CB8AC3E}">
        <p14:creationId xmlns:p14="http://schemas.microsoft.com/office/powerpoint/2010/main" val="15599598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ltLang="zh-CN" dirty="0"/>
              <a:t>Video Receiving Module</a:t>
            </a:r>
            <a:endParaRPr lang="zh-CN" altLang="en-US" dirty="0"/>
          </a:p>
        </p:txBody>
      </p:sp>
      <p:pic>
        <p:nvPicPr>
          <p:cNvPr id="4" name="Content Placeholder 3"/>
          <p:cNvPicPr>
            <a:picLocks noGrp="1"/>
          </p:cNvPicPr>
          <p:nvPr>
            <p:ph idx="1"/>
          </p:nvPr>
        </p:nvPicPr>
        <p:blipFill>
          <a:blip r:embed="rId2" cstate="print"/>
          <a:srcRect/>
          <a:stretch>
            <a:fillRect/>
          </a:stretch>
        </p:blipFill>
        <p:spPr bwMode="auto">
          <a:xfrm>
            <a:off x="838507" y="1318164"/>
            <a:ext cx="6973274" cy="3648584"/>
          </a:xfrm>
          <a:prstGeom prst="rect">
            <a:avLst/>
          </a:prstGeom>
          <a:noFill/>
          <a:ln w="9525">
            <a:noFill/>
            <a:miter lim="800000"/>
            <a:headEnd/>
            <a:tailEnd/>
          </a:ln>
        </p:spPr>
      </p:pic>
    </p:spTree>
    <p:extLst>
      <p:ext uri="{BB962C8B-B14F-4D97-AF65-F5344CB8AC3E}">
        <p14:creationId xmlns:p14="http://schemas.microsoft.com/office/powerpoint/2010/main" val="4330837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bwMode="gray"/>
        <p:txBody>
          <a:bodyPr/>
          <a:lstStyle/>
          <a:p>
            <a:r>
              <a:rPr lang="en-US" dirty="0"/>
              <a:t>               </a:t>
            </a:r>
          </a:p>
        </p:txBody>
      </p:sp>
      <p:pic>
        <p:nvPicPr>
          <p:cNvPr id="57346" name="Picture 2"/>
          <p:cNvPicPr>
            <a:picLocks noChangeAspect="1" noChangeArrowheads="1"/>
          </p:cNvPicPr>
          <p:nvPr/>
        </p:nvPicPr>
        <p:blipFill>
          <a:blip r:embed="rId3" cstate="print"/>
          <a:srcRect/>
          <a:stretch>
            <a:fillRect/>
          </a:stretch>
        </p:blipFill>
        <p:spPr bwMode="auto">
          <a:xfrm>
            <a:off x="100013" y="400050"/>
            <a:ext cx="8943975" cy="6057900"/>
          </a:xfrm>
          <a:prstGeom prst="rect">
            <a:avLst/>
          </a:prstGeom>
          <a:noFill/>
          <a:ln w="9525">
            <a:noFill/>
            <a:miter lim="800000"/>
            <a:headEnd/>
            <a:tailEnd/>
          </a:ln>
        </p:spPr>
      </p:pic>
    </p:spTree>
    <p:extLst>
      <p:ext uri="{BB962C8B-B14F-4D97-AF65-F5344CB8AC3E}">
        <p14:creationId xmlns:p14="http://schemas.microsoft.com/office/powerpoint/2010/main" val="3794373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Media Processing channel chain</a:t>
            </a:r>
          </a:p>
        </p:txBody>
      </p:sp>
      <p:pic>
        <p:nvPicPr>
          <p:cNvPr id="87" name="Content Placeholder 8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6624" y="1898503"/>
            <a:ext cx="6323107" cy="3759927"/>
          </a:xfrm>
        </p:spPr>
      </p:pic>
    </p:spTree>
    <p:extLst>
      <p:ext uri="{BB962C8B-B14F-4D97-AF65-F5344CB8AC3E}">
        <p14:creationId xmlns:p14="http://schemas.microsoft.com/office/powerpoint/2010/main" val="1616764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MPC ---- Media Processing Center(framework)</a:t>
            </a:r>
          </a:p>
        </p:txBody>
      </p:sp>
      <p:pic>
        <p:nvPicPr>
          <p:cNvPr id="7" name="Content Placehold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3473" y="4168889"/>
            <a:ext cx="1970299" cy="1393502"/>
          </a:xfr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3272" y="3755188"/>
            <a:ext cx="1576706" cy="2220903"/>
          </a:xfrm>
          <a:prstGeom prst="rect">
            <a:avLst/>
          </a:prstGeom>
        </p:spPr>
      </p:pic>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03976" y="4168889"/>
            <a:ext cx="2565868" cy="1448474"/>
          </a:xfrm>
          <a:prstGeom prst="rect">
            <a:avLst/>
          </a:prstGeom>
        </p:spPr>
      </p:pic>
      <p:pic>
        <p:nvPicPr>
          <p:cNvPr id="15" name="Picture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5668" y="4022225"/>
            <a:ext cx="1925273" cy="1953866"/>
          </a:xfrm>
          <a:prstGeom prst="rect">
            <a:avLst/>
          </a:prstGeom>
        </p:spPr>
      </p:pic>
      <p:sp>
        <p:nvSpPr>
          <p:cNvPr id="66" name="Rounded Rectangle 4"/>
          <p:cNvSpPr/>
          <p:nvPr/>
        </p:nvSpPr>
        <p:spPr>
          <a:xfrm>
            <a:off x="1923946" y="3160499"/>
            <a:ext cx="817880"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LPR</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Decoder</a:t>
            </a:r>
          </a:p>
        </p:txBody>
      </p:sp>
      <p:sp>
        <p:nvSpPr>
          <p:cNvPr id="67" name="Rounded Rectangle 5"/>
          <p:cNvSpPr/>
          <p:nvPr/>
        </p:nvSpPr>
        <p:spPr>
          <a:xfrm>
            <a:off x="3406041" y="3168966"/>
            <a:ext cx="760308"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Decoder</a:t>
            </a:r>
          </a:p>
        </p:txBody>
      </p:sp>
      <p:sp>
        <p:nvSpPr>
          <p:cNvPr id="68" name="Rounded Rectangle 6"/>
          <p:cNvSpPr/>
          <p:nvPr/>
        </p:nvSpPr>
        <p:spPr>
          <a:xfrm>
            <a:off x="4745039" y="3177432"/>
            <a:ext cx="806027"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Video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Decoder</a:t>
            </a:r>
          </a:p>
        </p:txBody>
      </p:sp>
      <p:sp>
        <p:nvSpPr>
          <p:cNvPr id="69" name="Rounded Rectangle 7"/>
          <p:cNvSpPr/>
          <p:nvPr/>
        </p:nvSpPr>
        <p:spPr>
          <a:xfrm>
            <a:off x="6241102" y="3177432"/>
            <a:ext cx="1165013" cy="474133"/>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Video Render</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Jitter Buffer</a:t>
            </a:r>
          </a:p>
        </p:txBody>
      </p:sp>
      <p:sp>
        <p:nvSpPr>
          <p:cNvPr id="70" name="Rounded Rectangle 8"/>
          <p:cNvSpPr/>
          <p:nvPr/>
        </p:nvSpPr>
        <p:spPr>
          <a:xfrm>
            <a:off x="7873474" y="3177432"/>
            <a:ext cx="911013" cy="474133"/>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Video Render</a:t>
            </a:r>
          </a:p>
        </p:txBody>
      </p:sp>
      <p:sp>
        <p:nvSpPr>
          <p:cNvPr id="71" name="Rounded Rectangle 9"/>
          <p:cNvSpPr/>
          <p:nvPr/>
        </p:nvSpPr>
        <p:spPr>
          <a:xfrm>
            <a:off x="281413" y="1432664"/>
            <a:ext cx="1156547" cy="474134"/>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USB Camera</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Source</a:t>
            </a:r>
          </a:p>
        </p:txBody>
      </p:sp>
      <p:sp>
        <p:nvSpPr>
          <p:cNvPr id="72" name="Rounded Rectangle 10"/>
          <p:cNvSpPr/>
          <p:nvPr/>
        </p:nvSpPr>
        <p:spPr>
          <a:xfrm>
            <a:off x="281415" y="2172651"/>
            <a:ext cx="1275926" cy="474134"/>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Desktop</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Grabber Source</a:t>
            </a:r>
          </a:p>
        </p:txBody>
      </p:sp>
      <p:cxnSp>
        <p:nvCxnSpPr>
          <p:cNvPr id="73" name="Straight Connector 72"/>
          <p:cNvCxnSpPr>
            <a:endCxn id="66" idx="1"/>
          </p:cNvCxnSpPr>
          <p:nvPr/>
        </p:nvCxnSpPr>
        <p:spPr>
          <a:xfrm>
            <a:off x="1410019" y="3397566"/>
            <a:ext cx="513927" cy="1588"/>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4" name="Straight Connector 73"/>
          <p:cNvCxnSpPr>
            <a:stCxn id="66" idx="3"/>
            <a:endCxn id="67" idx="1"/>
          </p:cNvCxnSpPr>
          <p:nvPr/>
        </p:nvCxnSpPr>
        <p:spPr>
          <a:xfrm>
            <a:off x="2741826" y="3397566"/>
            <a:ext cx="664215" cy="8467"/>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5" name="Straight Connector 74"/>
          <p:cNvCxnSpPr>
            <a:stCxn id="67" idx="3"/>
            <a:endCxn id="68" idx="1"/>
          </p:cNvCxnSpPr>
          <p:nvPr/>
        </p:nvCxnSpPr>
        <p:spPr>
          <a:xfrm>
            <a:off x="4166349" y="3406033"/>
            <a:ext cx="578690" cy="8466"/>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6" name="Straight Connector 75"/>
          <p:cNvCxnSpPr>
            <a:stCxn id="68" idx="3"/>
            <a:endCxn id="69" idx="1"/>
          </p:cNvCxnSpPr>
          <p:nvPr/>
        </p:nvCxnSpPr>
        <p:spPr>
          <a:xfrm>
            <a:off x="5551066" y="3414499"/>
            <a:ext cx="690036" cy="1588"/>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7" name="Straight Connector 76"/>
          <p:cNvCxnSpPr>
            <a:stCxn id="69" idx="3"/>
            <a:endCxn id="70" idx="1"/>
          </p:cNvCxnSpPr>
          <p:nvPr/>
        </p:nvCxnSpPr>
        <p:spPr>
          <a:xfrm>
            <a:off x="7406115" y="3414499"/>
            <a:ext cx="467359" cy="1588"/>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8" name="Curved Connector 31"/>
          <p:cNvCxnSpPr>
            <a:stCxn id="71" idx="3"/>
          </p:cNvCxnSpPr>
          <p:nvPr/>
        </p:nvCxnSpPr>
        <p:spPr>
          <a:xfrm>
            <a:off x="1437960" y="1669731"/>
            <a:ext cx="513928" cy="237067"/>
          </a:xfrm>
          <a:prstGeom prst="curvedConnector3">
            <a:avLst>
              <a:gd name="adj1" fmla="val 50000"/>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79" name="Curved Connector 32"/>
          <p:cNvCxnSpPr>
            <a:stCxn id="72" idx="3"/>
          </p:cNvCxnSpPr>
          <p:nvPr/>
        </p:nvCxnSpPr>
        <p:spPr>
          <a:xfrm flipV="1">
            <a:off x="1557341" y="1906798"/>
            <a:ext cx="394547" cy="502920"/>
          </a:xfrm>
          <a:prstGeom prst="curvedConnector3">
            <a:avLst>
              <a:gd name="adj1" fmla="val 50000"/>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80" name="Straight Connector 79"/>
          <p:cNvCxnSpPr/>
          <p:nvPr/>
        </p:nvCxnSpPr>
        <p:spPr>
          <a:xfrm>
            <a:off x="7476391" y="1906798"/>
            <a:ext cx="425024" cy="3385"/>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sp>
        <p:nvSpPr>
          <p:cNvPr id="81" name="Content Placeholder 50"/>
          <p:cNvSpPr txBox="1">
            <a:spLocks/>
          </p:cNvSpPr>
          <p:nvPr/>
        </p:nvSpPr>
        <p:spPr>
          <a:xfrm>
            <a:off x="1969144" y="1413710"/>
            <a:ext cx="5507247" cy="1148515"/>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lIns="0" tIns="0" rIns="0" bIns="0"/>
          <a:lstStyle>
            <a:lvl1pPr marL="342900" indent="-342900" algn="l" rtl="0" eaLnBrk="1" fontAlgn="base" hangingPunct="1">
              <a:spcBef>
                <a:spcPts val="600"/>
              </a:spcBef>
              <a:spcAft>
                <a:spcPct val="0"/>
              </a:spcAft>
              <a:buClr>
                <a:schemeClr val="tx2"/>
              </a:buClr>
              <a:buSzPct val="100000"/>
              <a:buFont typeface="Wingdings" pitchFamily="2" charset="2"/>
              <a:buChar char="§"/>
              <a:defRPr sz="2400">
                <a:solidFill>
                  <a:schemeClr val="tx1">
                    <a:lumMod val="65000"/>
                    <a:lumOff val="35000"/>
                  </a:schemeClr>
                </a:solidFill>
                <a:latin typeface="+mn-lt"/>
                <a:ea typeface="+mn-ea"/>
                <a:cs typeface="+mn-cs"/>
              </a:defRPr>
            </a:lvl1pPr>
            <a:lvl2pPr marL="571500" indent="-228600" algn="l" rtl="0" eaLnBrk="1" fontAlgn="base" hangingPunct="1">
              <a:spcBef>
                <a:spcPts val="600"/>
              </a:spcBef>
              <a:spcAft>
                <a:spcPct val="0"/>
              </a:spcAft>
              <a:buClr>
                <a:srgbClr val="999B9E"/>
              </a:buClr>
              <a:buSzPct val="100000"/>
              <a:buFont typeface="Symbol" pitchFamily="18" charset="2"/>
              <a:buChar char="·"/>
              <a:defRPr sz="2000">
                <a:solidFill>
                  <a:schemeClr val="tx1">
                    <a:lumMod val="65000"/>
                    <a:lumOff val="35000"/>
                  </a:schemeClr>
                </a:solidFill>
                <a:latin typeface="+mn-lt"/>
                <a:ea typeface="+mn-ea"/>
                <a:cs typeface="+mn-cs"/>
              </a:defRPr>
            </a:lvl2pPr>
            <a:lvl3pPr marL="800100" indent="-228600" algn="l" rtl="0" eaLnBrk="1" fontAlgn="base" hangingPunct="1">
              <a:spcBef>
                <a:spcPts val="600"/>
              </a:spcBef>
              <a:spcAft>
                <a:spcPct val="0"/>
              </a:spcAft>
              <a:buClr>
                <a:srgbClr val="999B9E"/>
              </a:buClr>
              <a:buSzPct val="100000"/>
              <a:buFont typeface="Symbol" pitchFamily="18" charset="2"/>
              <a:buChar char="·"/>
              <a:defRPr>
                <a:solidFill>
                  <a:schemeClr val="tx1">
                    <a:lumMod val="65000"/>
                    <a:lumOff val="35000"/>
                  </a:schemeClr>
                </a:solidFill>
                <a:latin typeface="+mn-lt"/>
                <a:ea typeface="+mn-ea"/>
                <a:cs typeface="+mn-cs"/>
              </a:defRPr>
            </a:lvl3pPr>
            <a:lvl4pPr marL="1028700" indent="-228600" algn="l" rtl="0" eaLnBrk="1" fontAlgn="base" hangingPunct="1">
              <a:spcBef>
                <a:spcPts val="600"/>
              </a:spcBef>
              <a:spcAft>
                <a:spcPct val="0"/>
              </a:spcAft>
              <a:buClr>
                <a:srgbClr val="999B9E"/>
              </a:buClr>
              <a:buSzPct val="100000"/>
              <a:buFont typeface="Symbol" pitchFamily="18" charset="2"/>
              <a:buChar char="·"/>
              <a:defRPr sz="1600">
                <a:solidFill>
                  <a:schemeClr val="tx1">
                    <a:lumMod val="65000"/>
                    <a:lumOff val="35000"/>
                  </a:schemeClr>
                </a:solidFill>
                <a:latin typeface="+mn-lt"/>
                <a:ea typeface="+mn-ea"/>
                <a:cs typeface="+mn-cs"/>
              </a:defRPr>
            </a:lvl4pPr>
            <a:lvl5pPr marL="1257300" indent="-228600" algn="l" rtl="0" eaLnBrk="1" fontAlgn="base" hangingPunct="1">
              <a:spcBef>
                <a:spcPct val="20000"/>
              </a:spcBef>
              <a:spcAft>
                <a:spcPct val="0"/>
              </a:spcAft>
              <a:buClr>
                <a:schemeClr val="accent6"/>
              </a:buClr>
              <a:buFont typeface="Symbol" pitchFamily="18" charset="2"/>
              <a:buChar char="·"/>
              <a:defRPr sz="1400">
                <a:solidFill>
                  <a:schemeClr val="tx1">
                    <a:lumMod val="65000"/>
                    <a:lumOff val="35000"/>
                  </a:schemeClr>
                </a:solidFill>
                <a:latin typeface="+mn-lt"/>
                <a:ea typeface="+mn-ea"/>
                <a:cs typeface="+mn-cs"/>
              </a:defRPr>
            </a:lvl5pPr>
            <a:lvl6pPr marL="2514600" indent="-228600" algn="l" rtl="0" eaLnBrk="1" fontAlgn="base" hangingPunct="1">
              <a:spcBef>
                <a:spcPct val="20000"/>
              </a:spcBef>
              <a:spcAft>
                <a:spcPct val="0"/>
              </a:spcAft>
              <a:buClr>
                <a:schemeClr val="bg2"/>
              </a:buClr>
              <a:buFont typeface="Symbol" pitchFamily="18" charset="2"/>
              <a:buChar char="·"/>
              <a:defRPr sz="1400">
                <a:solidFill>
                  <a:schemeClr val="dk1"/>
                </a:solidFill>
                <a:latin typeface="+mn-lt"/>
                <a:ea typeface="+mn-ea"/>
                <a:cs typeface="+mn-cs"/>
              </a:defRPr>
            </a:lvl6pPr>
            <a:lvl7pPr marL="2971800" indent="-228600" algn="l" rtl="0" eaLnBrk="1" fontAlgn="base" hangingPunct="1">
              <a:spcBef>
                <a:spcPct val="20000"/>
              </a:spcBef>
              <a:spcAft>
                <a:spcPct val="0"/>
              </a:spcAft>
              <a:buClr>
                <a:schemeClr val="bg2"/>
              </a:buClr>
              <a:buFont typeface="Symbol" pitchFamily="18" charset="2"/>
              <a:buChar char="·"/>
              <a:defRPr sz="1400">
                <a:solidFill>
                  <a:schemeClr val="dk1"/>
                </a:solidFill>
                <a:latin typeface="+mn-lt"/>
                <a:ea typeface="+mn-ea"/>
                <a:cs typeface="+mn-cs"/>
              </a:defRPr>
            </a:lvl7pPr>
            <a:lvl8pPr marL="3429000" indent="-228600" algn="l" rtl="0" eaLnBrk="1" fontAlgn="base" hangingPunct="1">
              <a:spcBef>
                <a:spcPct val="20000"/>
              </a:spcBef>
              <a:spcAft>
                <a:spcPct val="0"/>
              </a:spcAft>
              <a:buClr>
                <a:schemeClr val="bg2"/>
              </a:buClr>
              <a:buFont typeface="Symbol" pitchFamily="18" charset="2"/>
              <a:buChar char="·"/>
              <a:defRPr sz="1400">
                <a:solidFill>
                  <a:schemeClr val="dk1"/>
                </a:solidFill>
                <a:latin typeface="+mn-lt"/>
                <a:ea typeface="+mn-ea"/>
                <a:cs typeface="+mn-cs"/>
              </a:defRPr>
            </a:lvl8pPr>
            <a:lvl9pPr marL="3886200" indent="-228600" algn="l" rtl="0" eaLnBrk="1" fontAlgn="base" hangingPunct="1">
              <a:spcBef>
                <a:spcPct val="20000"/>
              </a:spcBef>
              <a:spcAft>
                <a:spcPct val="0"/>
              </a:spcAft>
              <a:buClr>
                <a:schemeClr val="bg2"/>
              </a:buClr>
              <a:buFont typeface="Symbol" pitchFamily="18" charset="2"/>
              <a:buChar char="·"/>
              <a:defRPr sz="1400">
                <a:solidFill>
                  <a:schemeClr val="dk1"/>
                </a:solidFill>
                <a:latin typeface="+mn-lt"/>
                <a:ea typeface="+mn-ea"/>
                <a:cs typeface="+mn-cs"/>
              </a:defRPr>
            </a:lvl9pPr>
          </a:lstStyle>
          <a:p>
            <a:pPr marL="342900" marR="0" lvl="0" indent="-342900" algn="l" defTabSz="914400" rtl="0" eaLnBrk="1" fontAlgn="base" latinLnBrk="0" hangingPunct="1">
              <a:lnSpc>
                <a:spcPct val="100000"/>
              </a:lnSpc>
              <a:spcBef>
                <a:spcPts val="600"/>
              </a:spcBef>
              <a:spcAft>
                <a:spcPct val="0"/>
              </a:spcAft>
              <a:buClr>
                <a:srgbClr val="FF0000"/>
              </a:buClr>
              <a:buSzPct val="100000"/>
              <a:buFont typeface="Wingdings" pitchFamily="2" charset="2"/>
              <a:buChar char="§"/>
              <a:tabLst/>
              <a:defRPr/>
            </a:pPr>
            <a:endParaRPr kumimoji="0" lang="en-US" sz="1200" b="0" i="0" u="none" strike="noStrike" kern="0" cap="none" spc="0" normalizeH="0" baseline="0" noProof="0">
              <a:ln>
                <a:noFill/>
              </a:ln>
              <a:solidFill>
                <a:srgbClr val="000000">
                  <a:lumMod val="65000"/>
                  <a:lumOff val="35000"/>
                </a:srgbClr>
              </a:solidFill>
              <a:effectLst/>
              <a:uLnTx/>
              <a:uFillTx/>
              <a:latin typeface="Calibri"/>
              <a:ea typeface="+mn-ea"/>
              <a:cs typeface="Calibri"/>
            </a:endParaRPr>
          </a:p>
          <a:p>
            <a:pPr marL="342900" marR="0" lvl="0" indent="-342900" algn="l" defTabSz="914400" rtl="0" eaLnBrk="1" fontAlgn="base" latinLnBrk="0" hangingPunct="1">
              <a:lnSpc>
                <a:spcPct val="100000"/>
              </a:lnSpc>
              <a:spcBef>
                <a:spcPts val="600"/>
              </a:spcBef>
              <a:spcAft>
                <a:spcPct val="0"/>
              </a:spcAft>
              <a:buClr>
                <a:srgbClr val="FF0000"/>
              </a:buClr>
              <a:buSzPct val="100000"/>
              <a:buFont typeface="Wingdings" pitchFamily="2" charset="2"/>
              <a:buChar char="§"/>
              <a:tabLst/>
              <a:defRPr/>
            </a:pPr>
            <a:endParaRPr kumimoji="0" lang="en-US" sz="1200" b="0" i="0" u="none" strike="noStrike" kern="0" cap="none" spc="0" normalizeH="0" baseline="0" noProof="0">
              <a:ln>
                <a:noFill/>
              </a:ln>
              <a:solidFill>
                <a:srgbClr val="000000">
                  <a:lumMod val="65000"/>
                  <a:lumOff val="35000"/>
                </a:srgbClr>
              </a:solidFill>
              <a:effectLst/>
              <a:uLnTx/>
              <a:uFillTx/>
              <a:latin typeface="Calibri"/>
              <a:ea typeface="+mn-ea"/>
              <a:cs typeface="Calibri"/>
            </a:endParaRPr>
          </a:p>
          <a:p>
            <a:pPr marL="0" marR="0" lvl="0" indent="0" algn="l" defTabSz="914400" rtl="0" eaLnBrk="1" fontAlgn="base" latinLnBrk="0" hangingPunct="1">
              <a:lnSpc>
                <a:spcPct val="100000"/>
              </a:lnSpc>
              <a:spcBef>
                <a:spcPts val="600"/>
              </a:spcBef>
              <a:spcAft>
                <a:spcPct val="0"/>
              </a:spcAft>
              <a:buClr>
                <a:srgbClr val="FF0000"/>
              </a:buClr>
              <a:buSzPct val="100000"/>
              <a:buFont typeface="Wingdings" pitchFamily="2" charset="2"/>
              <a:buNone/>
              <a:tabLst/>
              <a:defRPr/>
            </a:pPr>
            <a:endParaRPr kumimoji="0" lang="en-US" sz="1200" b="0" i="0" u="none" strike="noStrike" kern="0" cap="none" spc="0" normalizeH="0" baseline="0" noProof="0">
              <a:ln>
                <a:noFill/>
              </a:ln>
              <a:solidFill>
                <a:srgbClr val="000000">
                  <a:lumMod val="65000"/>
                  <a:lumOff val="35000"/>
                </a:srgbClr>
              </a:solidFill>
              <a:effectLst/>
              <a:uLnTx/>
              <a:uFillTx/>
              <a:latin typeface="Calibri"/>
              <a:ea typeface="+mn-ea"/>
              <a:cs typeface="Calibri"/>
            </a:endParaRPr>
          </a:p>
          <a:p>
            <a:pPr marL="0" marR="0" lvl="0" indent="0" algn="ctr" defTabSz="914400" rtl="0" eaLnBrk="1" fontAlgn="base" latinLnBrk="0" hangingPunct="1">
              <a:lnSpc>
                <a:spcPct val="100000"/>
              </a:lnSpc>
              <a:spcBef>
                <a:spcPts val="600"/>
              </a:spcBef>
              <a:spcAft>
                <a:spcPct val="0"/>
              </a:spcAft>
              <a:buClr>
                <a:srgbClr val="FF0000"/>
              </a:buClr>
              <a:buSzPct val="100000"/>
              <a:buFont typeface="Wingdings" pitchFamily="2" charset="2"/>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Calibri"/>
                <a:ea typeface="+mn-ea"/>
                <a:cs typeface="Calibri"/>
              </a:rPr>
              <a:t>Video Processing</a:t>
            </a:r>
            <a:endParaRPr kumimoji="0" lang="en-US" sz="1200" b="0" i="0" u="none" strike="noStrike" kern="0" cap="none" spc="0" normalizeH="0" baseline="0" noProof="0" dirty="0">
              <a:ln>
                <a:noFill/>
              </a:ln>
              <a:solidFill>
                <a:srgbClr val="000000">
                  <a:lumMod val="65000"/>
                  <a:lumOff val="35000"/>
                </a:srgbClr>
              </a:solidFill>
              <a:effectLst/>
              <a:uLnTx/>
              <a:uFillTx/>
              <a:latin typeface="Calibri"/>
              <a:ea typeface="+mn-ea"/>
              <a:cs typeface="Calibri"/>
            </a:endParaRPr>
          </a:p>
        </p:txBody>
      </p:sp>
      <p:sp>
        <p:nvSpPr>
          <p:cNvPr id="82" name="Rounded Rectangle 51"/>
          <p:cNvSpPr/>
          <p:nvPr/>
        </p:nvSpPr>
        <p:spPr>
          <a:xfrm>
            <a:off x="2865499" y="1707724"/>
            <a:ext cx="694267"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err="1">
                <a:ln>
                  <a:noFill/>
                </a:ln>
                <a:solidFill>
                  <a:srgbClr val="000000"/>
                </a:solidFill>
                <a:effectLst/>
                <a:uLnTx/>
                <a:uFillTx/>
                <a:latin typeface="Calibri"/>
                <a:ea typeface="+mn-ea"/>
                <a:cs typeface="Calibri"/>
              </a:rPr>
              <a:t>Scaler</a:t>
            </a:r>
            <a:endParaRPr kumimoji="0" lang="en-US" sz="1200" b="0" i="0" u="none" strike="noStrike" kern="0" cap="none" spc="0" normalizeH="0" baseline="0" noProof="0" dirty="0">
              <a:ln>
                <a:noFill/>
              </a:ln>
              <a:solidFill>
                <a:srgbClr val="000000"/>
              </a:solidFill>
              <a:effectLst/>
              <a:uLnTx/>
              <a:uFillTx/>
              <a:latin typeface="Calibri"/>
              <a:ea typeface="+mn-ea"/>
              <a:cs typeface="Calibri"/>
            </a:endParaRPr>
          </a:p>
        </p:txBody>
      </p:sp>
      <p:sp>
        <p:nvSpPr>
          <p:cNvPr id="83" name="Rounded Rectangle 52"/>
          <p:cNvSpPr/>
          <p:nvPr/>
        </p:nvSpPr>
        <p:spPr>
          <a:xfrm>
            <a:off x="3836626" y="1709312"/>
            <a:ext cx="750147"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Video</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Encoder</a:t>
            </a:r>
          </a:p>
        </p:txBody>
      </p:sp>
      <p:sp>
        <p:nvSpPr>
          <p:cNvPr id="84" name="Rounded Rectangle 54"/>
          <p:cNvSpPr/>
          <p:nvPr/>
        </p:nvSpPr>
        <p:spPr>
          <a:xfrm>
            <a:off x="4937237" y="1707724"/>
            <a:ext cx="755226"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AES</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Encoder</a:t>
            </a:r>
          </a:p>
        </p:txBody>
      </p:sp>
      <p:sp>
        <p:nvSpPr>
          <p:cNvPr id="85" name="Rounded Rectangle 55"/>
          <p:cNvSpPr/>
          <p:nvPr/>
        </p:nvSpPr>
        <p:spPr>
          <a:xfrm>
            <a:off x="6087008" y="1711109"/>
            <a:ext cx="736600" cy="474134"/>
          </a:xfrm>
          <a:prstGeom prst="roundRect">
            <a:avLst/>
          </a:prstGeom>
          <a:gradFill rotWithShape="1">
            <a:gsLst>
              <a:gs pos="0">
                <a:srgbClr val="FFD520">
                  <a:tint val="50000"/>
                  <a:satMod val="300000"/>
                </a:srgbClr>
              </a:gs>
              <a:gs pos="35000">
                <a:srgbClr val="FFD520">
                  <a:tint val="37000"/>
                  <a:satMod val="300000"/>
                </a:srgbClr>
              </a:gs>
              <a:gs pos="100000">
                <a:srgbClr val="FFD520">
                  <a:tint val="15000"/>
                  <a:satMod val="350000"/>
                </a:srgbClr>
              </a:gs>
            </a:gsLst>
            <a:lin ang="16200000" scaled="1"/>
          </a:gradFill>
          <a:ln w="9525" cap="flat" cmpd="sng" algn="ctr">
            <a:solidFill>
              <a:srgbClr val="FFD520">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LPR</a:t>
            </a:r>
          </a:p>
          <a:p>
            <a:pPr marL="0" marR="0" lvl="0" indent="0" defTabSz="914400" eaLnBrk="1" fontAlgn="base" latinLnBrk="0" hangingPunct="1">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000000"/>
                </a:solidFill>
                <a:effectLst/>
                <a:uLnTx/>
                <a:uFillTx/>
                <a:latin typeface="Calibri"/>
                <a:ea typeface="+mn-ea"/>
                <a:cs typeface="Calibri"/>
              </a:rPr>
              <a:t>Encode</a:t>
            </a:r>
          </a:p>
        </p:txBody>
      </p:sp>
      <p:cxnSp>
        <p:nvCxnSpPr>
          <p:cNvPr id="86" name="Straight Connector 85"/>
          <p:cNvCxnSpPr>
            <a:stCxn id="82" idx="3"/>
            <a:endCxn id="83" idx="1"/>
          </p:cNvCxnSpPr>
          <p:nvPr/>
        </p:nvCxnSpPr>
        <p:spPr>
          <a:xfrm>
            <a:off x="3559766" y="1944791"/>
            <a:ext cx="276860" cy="1588"/>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87" name="Straight Connector 86"/>
          <p:cNvCxnSpPr>
            <a:stCxn id="83" idx="3"/>
            <a:endCxn id="84" idx="1"/>
          </p:cNvCxnSpPr>
          <p:nvPr/>
        </p:nvCxnSpPr>
        <p:spPr>
          <a:xfrm flipV="1">
            <a:off x="4586773" y="1944791"/>
            <a:ext cx="350464" cy="1588"/>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cxnSp>
        <p:nvCxnSpPr>
          <p:cNvPr id="88" name="Straight Connector 87"/>
          <p:cNvCxnSpPr>
            <a:stCxn id="84" idx="3"/>
            <a:endCxn id="85" idx="1"/>
          </p:cNvCxnSpPr>
          <p:nvPr/>
        </p:nvCxnSpPr>
        <p:spPr>
          <a:xfrm>
            <a:off x="5692463" y="1944791"/>
            <a:ext cx="394545" cy="3385"/>
          </a:xfrm>
          <a:prstGeom prst="line">
            <a:avLst/>
          </a:prstGeom>
          <a:noFill/>
          <a:ln w="25400" cap="flat" cmpd="sng" algn="ctr">
            <a:solidFill>
              <a:srgbClr val="0490C7"/>
            </a:solidFill>
            <a:prstDash val="solid"/>
            <a:tailEnd type="triangle" w="lg"/>
          </a:ln>
          <a:effectLst>
            <a:outerShdw blurRad="40000" dist="20000" dir="5400000" rotWithShape="0">
              <a:srgbClr val="000000">
                <a:alpha val="38000"/>
              </a:srgbClr>
            </a:outerShdw>
          </a:effectLst>
        </p:spPr>
      </p:cxnSp>
      <p:sp>
        <p:nvSpPr>
          <p:cNvPr id="89" name="Rounded Rectangle 61"/>
          <p:cNvSpPr/>
          <p:nvPr/>
        </p:nvSpPr>
        <p:spPr>
          <a:xfrm>
            <a:off x="7917500" y="1698518"/>
            <a:ext cx="911013" cy="474133"/>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Calibri"/>
                <a:ea typeface="黑体" panose="02010609060101010101" pitchFamily="49" charset="-122"/>
                <a:cs typeface="Calibri"/>
              </a:rPr>
              <a:t>Video</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Calibri"/>
                <a:ea typeface="黑体" panose="02010609060101010101" pitchFamily="49" charset="-122"/>
                <a:cs typeface="Calibri"/>
              </a:rPr>
              <a:t>RTP Send</a:t>
            </a:r>
          </a:p>
        </p:txBody>
      </p:sp>
      <p:sp>
        <p:nvSpPr>
          <p:cNvPr id="90" name="Rounded Rectangle 63"/>
          <p:cNvSpPr/>
          <p:nvPr/>
        </p:nvSpPr>
        <p:spPr>
          <a:xfrm>
            <a:off x="281416" y="3179020"/>
            <a:ext cx="1128604" cy="474133"/>
          </a:xfrm>
          <a:prstGeom prst="roundRect">
            <a:avLst/>
          </a:prstGeom>
          <a:gradFill rotWithShape="1">
            <a:gsLst>
              <a:gs pos="0">
                <a:srgbClr val="0490C7">
                  <a:tint val="50000"/>
                  <a:satMod val="300000"/>
                </a:srgbClr>
              </a:gs>
              <a:gs pos="35000">
                <a:srgbClr val="0490C7">
                  <a:tint val="37000"/>
                  <a:satMod val="300000"/>
                </a:srgbClr>
              </a:gs>
              <a:gs pos="100000">
                <a:srgbClr val="0490C7">
                  <a:tint val="15000"/>
                  <a:satMod val="350000"/>
                </a:srgbClr>
              </a:gs>
            </a:gsLst>
            <a:lin ang="16200000" scaled="1"/>
          </a:gradFill>
          <a:ln w="9525" cap="flat" cmpd="sng" algn="ctr">
            <a:solidFill>
              <a:srgbClr val="0490C7">
                <a:shade val="95000"/>
                <a:satMod val="105000"/>
              </a:srgbClr>
            </a:solidFill>
            <a:prstDash val="solid"/>
          </a:ln>
          <a:effectLst>
            <a:outerShdw blurRad="40000" dist="20000" dir="5400000" rotWithShape="0">
              <a:srgbClr val="000000">
                <a:alpha val="38000"/>
              </a:srgbClr>
            </a:outerShdw>
          </a:effectLst>
        </p:spPr>
        <p:txBody>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Calibri"/>
                <a:ea typeface="黑体" panose="02010609060101010101" pitchFamily="49" charset="-122"/>
                <a:cs typeface="Calibri"/>
              </a:rPr>
              <a:t>Video</a:t>
            </a:r>
          </a:p>
          <a:p>
            <a:pPr marL="0" marR="0" lvl="0" indent="0" defTabSz="914400" eaLnBrk="1" fontAlgn="base" latinLnBrk="0" hangingPunct="1">
              <a:lnSpc>
                <a:spcPct val="100000"/>
              </a:lnSpc>
              <a:spcBef>
                <a:spcPct val="0"/>
              </a:spcBef>
              <a:spcAft>
                <a:spcPct val="0"/>
              </a:spcAft>
              <a:buClrTx/>
              <a:buSzTx/>
              <a:buFontTx/>
              <a:buNone/>
              <a:tabLst/>
              <a:defRPr/>
            </a:pPr>
            <a:r>
              <a:rPr kumimoji="0" lang="en-US" altLang="zh-CN" sz="1200" b="0" i="0" u="none" strike="noStrike" kern="0" cap="none" spc="0" normalizeH="0" baseline="0" noProof="0" dirty="0">
                <a:ln>
                  <a:noFill/>
                </a:ln>
                <a:solidFill>
                  <a:srgbClr val="000000"/>
                </a:solidFill>
                <a:effectLst/>
                <a:uLnTx/>
                <a:uFillTx/>
                <a:latin typeface="Calibri"/>
                <a:ea typeface="黑体" panose="02010609060101010101" pitchFamily="49" charset="-122"/>
                <a:cs typeface="Calibri"/>
              </a:rPr>
              <a:t>RTP Receive</a:t>
            </a:r>
          </a:p>
        </p:txBody>
      </p:sp>
    </p:spTree>
    <p:extLst>
      <p:ext uri="{BB962C8B-B14F-4D97-AF65-F5344CB8AC3E}">
        <p14:creationId xmlns:p14="http://schemas.microsoft.com/office/powerpoint/2010/main" val="1094557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RPD/M Media Processing Spec</a:t>
            </a:r>
          </a:p>
        </p:txBody>
      </p:sp>
      <p:sp>
        <p:nvSpPr>
          <p:cNvPr id="4" name="Content Placeholder 2"/>
          <p:cNvSpPr txBox="1">
            <a:spLocks/>
          </p:cNvSpPr>
          <p:nvPr/>
        </p:nvSpPr>
        <p:spPr bwMode="gray">
          <a:xfrm>
            <a:off x="4488644" y="1931940"/>
            <a:ext cx="4267258" cy="3509686"/>
          </a:xfrm>
          <a:prstGeom prst="rect">
            <a:avLst/>
          </a:prstGeom>
        </p:spPr>
        <p:txBody>
          <a:bodyPr vert="horz" lIns="68589" tIns="34295" rIns="68589" bIns="34295" rtlCol="0">
            <a:normAutofit fontScale="70000" lnSpcReduction="20000"/>
          </a:bodyPr>
          <a:lstStyle>
            <a:lvl1pPr marL="228572" indent="-228572" algn="l" defTabSz="914285" rtl="0" eaLnBrk="1" latinLnBrk="0" hangingPunct="1">
              <a:lnSpc>
                <a:spcPct val="90000"/>
              </a:lnSpc>
              <a:spcBef>
                <a:spcPts val="1200"/>
              </a:spcBef>
              <a:buClr>
                <a:schemeClr val="tx2"/>
              </a:buClr>
              <a:buFont typeface="Arial" pitchFamily="34" charset="0"/>
              <a:buChar char="•"/>
              <a:defRPr sz="2400" kern="1200">
                <a:solidFill>
                  <a:schemeClr val="bg1"/>
                </a:solidFill>
                <a:latin typeface="Arial" pitchFamily="34" charset="0"/>
                <a:ea typeface="+mn-ea"/>
                <a:cs typeface="Arial" pitchFamily="34" charset="0"/>
              </a:defRPr>
            </a:lvl1pPr>
            <a:lvl2pPr marL="533333" indent="-285714" algn="l" defTabSz="914285" rtl="0" eaLnBrk="1" latinLnBrk="0" hangingPunct="1">
              <a:lnSpc>
                <a:spcPct val="90000"/>
              </a:lnSpc>
              <a:spcBef>
                <a:spcPts val="600"/>
              </a:spcBef>
              <a:buClr>
                <a:schemeClr val="tx2"/>
              </a:buClr>
              <a:buFont typeface="Arial" pitchFamily="34" charset="0"/>
              <a:buChar char="−"/>
              <a:defRPr sz="2000" kern="1200">
                <a:solidFill>
                  <a:schemeClr val="accent5"/>
                </a:solidFill>
                <a:latin typeface="Arial" pitchFamily="34" charset="0"/>
                <a:ea typeface="+mn-ea"/>
                <a:cs typeface="Arial" pitchFamily="34" charset="0"/>
              </a:defRPr>
            </a:lvl2pPr>
            <a:lvl3pPr marL="857142" indent="-285714" algn="l" defTabSz="914285" rtl="0" eaLnBrk="1" latinLnBrk="0" hangingPunct="1">
              <a:lnSpc>
                <a:spcPct val="90000"/>
              </a:lnSpc>
              <a:spcBef>
                <a:spcPts val="600"/>
              </a:spcBef>
              <a:buClr>
                <a:schemeClr val="tx2"/>
              </a:buClr>
              <a:buFont typeface="Arial" pitchFamily="34" charset="0"/>
              <a:buChar char="−"/>
              <a:defRPr sz="1900" kern="1200">
                <a:solidFill>
                  <a:schemeClr val="accent5"/>
                </a:solidFill>
                <a:latin typeface="Arial" pitchFamily="34" charset="0"/>
                <a:ea typeface="+mn-ea"/>
                <a:cs typeface="Arial" pitchFamily="34" charset="0"/>
              </a:defRPr>
            </a:lvl3pPr>
            <a:lvl4pPr marL="1085714" indent="-228572" algn="l" defTabSz="914285"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4pPr>
            <a:lvl5pPr marL="1314286" indent="-228572" algn="l" defTabSz="914285"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85983" eaLnBrk="0" fontAlgn="base" hangingPunct="0">
              <a:lnSpc>
                <a:spcPct val="100000"/>
              </a:lnSpc>
              <a:spcBef>
                <a:spcPts val="450"/>
              </a:spcBef>
              <a:spcAft>
                <a:spcPct val="0"/>
              </a:spcAft>
              <a:buClrTx/>
              <a:buSzPct val="100000"/>
              <a:defRPr/>
            </a:pPr>
            <a:r>
              <a:rPr lang="en-US" sz="1650" kern="0" dirty="0">
                <a:solidFill>
                  <a:schemeClr val="accent5">
                    <a:lumMod val="75000"/>
                  </a:schemeClr>
                </a:solidFill>
              </a:rPr>
              <a:t>Audio Process</a:t>
            </a:r>
          </a:p>
          <a:p>
            <a:pPr lvl="1" defTabSz="685983" eaLnBrk="0" fontAlgn="base" hangingPunct="0">
              <a:lnSpc>
                <a:spcPct val="100000"/>
              </a:lnSpc>
              <a:spcAft>
                <a:spcPct val="0"/>
              </a:spcAft>
              <a:buClrTx/>
              <a:buSzPct val="100000"/>
              <a:defRPr/>
            </a:pPr>
            <a:r>
              <a:rPr lang="en-US" sz="1650" kern="0" dirty="0"/>
              <a:t>Capture audio from Microphone</a:t>
            </a:r>
          </a:p>
          <a:p>
            <a:pPr lvl="1" defTabSz="685983" eaLnBrk="0" fontAlgn="base" hangingPunct="0">
              <a:lnSpc>
                <a:spcPct val="100000"/>
              </a:lnSpc>
              <a:spcAft>
                <a:spcPct val="0"/>
              </a:spcAft>
              <a:buClrTx/>
              <a:buSzPct val="100000"/>
              <a:defRPr/>
            </a:pPr>
            <a:r>
              <a:rPr lang="en-US" sz="1650" kern="0" dirty="0"/>
              <a:t>Play audio by speaker</a:t>
            </a:r>
          </a:p>
          <a:p>
            <a:pPr lvl="1" defTabSz="685983" eaLnBrk="0" fontAlgn="base" hangingPunct="0">
              <a:lnSpc>
                <a:spcPct val="100000"/>
              </a:lnSpc>
              <a:spcAft>
                <a:spcPct val="0"/>
              </a:spcAft>
              <a:buClrTx/>
              <a:buSzPct val="100000"/>
              <a:defRPr/>
            </a:pPr>
            <a:r>
              <a:rPr lang="en-US" sz="1650" kern="0" dirty="0"/>
              <a:t>Support G.711/G.722/</a:t>
            </a:r>
            <a:br>
              <a:rPr lang="en-US" sz="1650" kern="0" dirty="0"/>
            </a:br>
            <a:r>
              <a:rPr lang="en-US" sz="1650" kern="0" dirty="0"/>
              <a:t>G.728/G.722.1C/Siren14/Siren22</a:t>
            </a:r>
            <a:r>
              <a:rPr lang="en-US" altLang="zh-CN" sz="1650" kern="0" dirty="0"/>
              <a:t> e</a:t>
            </a:r>
            <a:r>
              <a:rPr lang="en-US" sz="1650" kern="0" dirty="0"/>
              <a:t>ncoding/decoding</a:t>
            </a:r>
          </a:p>
          <a:p>
            <a:pPr lvl="1" defTabSz="685983" eaLnBrk="0" fontAlgn="base" hangingPunct="0">
              <a:lnSpc>
                <a:spcPct val="100000"/>
              </a:lnSpc>
              <a:spcAft>
                <a:spcPct val="0"/>
              </a:spcAft>
              <a:buClrTx/>
              <a:buSzPct val="100000"/>
              <a:defRPr/>
            </a:pPr>
            <a:r>
              <a:rPr lang="en-US" sz="1650" kern="0" dirty="0"/>
              <a:t>Room Processing </a:t>
            </a:r>
            <a:br>
              <a:rPr lang="en-US" sz="1650" kern="0" dirty="0"/>
            </a:br>
            <a:r>
              <a:rPr lang="en-US" sz="1650" kern="0" dirty="0"/>
              <a:t>(AEC/AGC/Noise Blocker etc.)</a:t>
            </a:r>
          </a:p>
          <a:p>
            <a:pPr lvl="1" defTabSz="685983" eaLnBrk="0" fontAlgn="base" hangingPunct="0">
              <a:lnSpc>
                <a:spcPct val="100000"/>
              </a:lnSpc>
              <a:spcAft>
                <a:spcPct val="0"/>
              </a:spcAft>
              <a:buClrTx/>
              <a:buSzPct val="100000"/>
              <a:defRPr/>
            </a:pPr>
            <a:r>
              <a:rPr lang="en-US" sz="1650" kern="0" dirty="0"/>
              <a:t>DTMF (in/out-band)</a:t>
            </a:r>
          </a:p>
          <a:p>
            <a:pPr lvl="1" defTabSz="685983" eaLnBrk="0" fontAlgn="base" hangingPunct="0">
              <a:lnSpc>
                <a:spcPct val="100000"/>
              </a:lnSpc>
              <a:spcAft>
                <a:spcPct val="0"/>
              </a:spcAft>
              <a:buClrTx/>
              <a:buSzPct val="100000"/>
              <a:defRPr/>
            </a:pPr>
            <a:r>
              <a:rPr lang="en-US" sz="1650" kern="0" dirty="0"/>
              <a:t>PLC</a:t>
            </a:r>
          </a:p>
          <a:p>
            <a:r>
              <a:rPr lang="en-US" sz="1650" dirty="0"/>
              <a:t>Content</a:t>
            </a:r>
          </a:p>
          <a:p>
            <a:pPr lvl="1"/>
            <a:r>
              <a:rPr lang="en-US" sz="1650" dirty="0"/>
              <a:t>Capture screen image</a:t>
            </a:r>
          </a:p>
          <a:p>
            <a:r>
              <a:rPr lang="en-US" sz="1650" dirty="0"/>
              <a:t>Media Statistics</a:t>
            </a:r>
          </a:p>
          <a:p>
            <a:r>
              <a:rPr lang="en-US" sz="1800" dirty="0"/>
              <a:t>AES</a:t>
            </a:r>
          </a:p>
          <a:p>
            <a:r>
              <a:rPr lang="en-US" sz="1800" dirty="0"/>
              <a:t>RTP &amp; RTCP Process</a:t>
            </a:r>
            <a:endParaRPr lang="en-US" sz="1800" dirty="0"/>
          </a:p>
          <a:p>
            <a:r>
              <a:rPr lang="en-US" sz="1800" dirty="0"/>
              <a:t>PPCIP</a:t>
            </a:r>
          </a:p>
          <a:p>
            <a:pPr marL="0" indent="0" defTabSz="685983" eaLnBrk="0" fontAlgn="base" hangingPunct="0">
              <a:lnSpc>
                <a:spcPct val="100000"/>
              </a:lnSpc>
              <a:spcBef>
                <a:spcPts val="450"/>
              </a:spcBef>
              <a:spcAft>
                <a:spcPct val="0"/>
              </a:spcAft>
              <a:buClrTx/>
              <a:buSzPct val="100000"/>
              <a:buNone/>
              <a:defRPr/>
            </a:pPr>
            <a:endParaRPr lang="en-US" sz="1800" kern="0" dirty="0">
              <a:solidFill>
                <a:schemeClr val="tx1"/>
              </a:solidFill>
            </a:endParaRPr>
          </a:p>
        </p:txBody>
      </p:sp>
      <p:sp>
        <p:nvSpPr>
          <p:cNvPr id="5" name="Content Placeholder 2"/>
          <p:cNvSpPr txBox="1">
            <a:spLocks/>
          </p:cNvSpPr>
          <p:nvPr/>
        </p:nvSpPr>
        <p:spPr bwMode="gray">
          <a:xfrm>
            <a:off x="537795" y="2037129"/>
            <a:ext cx="4267258" cy="3509686"/>
          </a:xfrm>
          <a:prstGeom prst="rect">
            <a:avLst/>
          </a:prstGeom>
        </p:spPr>
        <p:txBody>
          <a:bodyPr vert="horz" lIns="68589" tIns="34295" rIns="68589" bIns="34295" rtlCol="0">
            <a:normAutofit/>
          </a:bodyPr>
          <a:lstStyle>
            <a:lvl1pPr marL="228572" indent="-228572" algn="l" defTabSz="914285" rtl="0" eaLnBrk="1" latinLnBrk="0" hangingPunct="1">
              <a:lnSpc>
                <a:spcPct val="90000"/>
              </a:lnSpc>
              <a:spcBef>
                <a:spcPts val="1200"/>
              </a:spcBef>
              <a:buClr>
                <a:schemeClr val="tx2"/>
              </a:buClr>
              <a:buFont typeface="Arial" pitchFamily="34" charset="0"/>
              <a:buChar char="•"/>
              <a:defRPr sz="2400" kern="1200">
                <a:solidFill>
                  <a:schemeClr val="bg1"/>
                </a:solidFill>
                <a:latin typeface="Arial" pitchFamily="34" charset="0"/>
                <a:ea typeface="+mn-ea"/>
                <a:cs typeface="Arial" pitchFamily="34" charset="0"/>
              </a:defRPr>
            </a:lvl1pPr>
            <a:lvl2pPr marL="533333" indent="-285714" algn="l" defTabSz="914285" rtl="0" eaLnBrk="1" latinLnBrk="0" hangingPunct="1">
              <a:lnSpc>
                <a:spcPct val="90000"/>
              </a:lnSpc>
              <a:spcBef>
                <a:spcPts val="600"/>
              </a:spcBef>
              <a:buClr>
                <a:schemeClr val="tx2"/>
              </a:buClr>
              <a:buFont typeface="Arial" pitchFamily="34" charset="0"/>
              <a:buChar char="−"/>
              <a:defRPr sz="2000" kern="1200">
                <a:solidFill>
                  <a:schemeClr val="accent5"/>
                </a:solidFill>
                <a:latin typeface="Arial" pitchFamily="34" charset="0"/>
                <a:ea typeface="+mn-ea"/>
                <a:cs typeface="Arial" pitchFamily="34" charset="0"/>
              </a:defRPr>
            </a:lvl2pPr>
            <a:lvl3pPr marL="857142" indent="-285714" algn="l" defTabSz="914285" rtl="0" eaLnBrk="1" latinLnBrk="0" hangingPunct="1">
              <a:lnSpc>
                <a:spcPct val="90000"/>
              </a:lnSpc>
              <a:spcBef>
                <a:spcPts val="600"/>
              </a:spcBef>
              <a:buClr>
                <a:schemeClr val="tx2"/>
              </a:buClr>
              <a:buFont typeface="Arial" pitchFamily="34" charset="0"/>
              <a:buChar char="−"/>
              <a:defRPr sz="1900" kern="1200">
                <a:solidFill>
                  <a:schemeClr val="accent5"/>
                </a:solidFill>
                <a:latin typeface="Arial" pitchFamily="34" charset="0"/>
                <a:ea typeface="+mn-ea"/>
                <a:cs typeface="Arial" pitchFamily="34" charset="0"/>
              </a:defRPr>
            </a:lvl3pPr>
            <a:lvl4pPr marL="1085714" indent="-228572" algn="l" defTabSz="914285"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4pPr>
            <a:lvl5pPr marL="1314286" indent="-228572" algn="l" defTabSz="914285" rtl="0" eaLnBrk="1" latinLnBrk="0" hangingPunct="1">
              <a:lnSpc>
                <a:spcPct val="90000"/>
              </a:lnSpc>
              <a:spcBef>
                <a:spcPts val="600"/>
              </a:spcBef>
              <a:buClr>
                <a:schemeClr val="tx2"/>
              </a:buClr>
              <a:buFont typeface="Arial" pitchFamily="34" charset="0"/>
              <a:buChar char="−"/>
              <a:defRPr sz="1600" kern="1200">
                <a:solidFill>
                  <a:schemeClr val="accent5"/>
                </a:solidFill>
                <a:latin typeface="Arial" pitchFamily="34" charset="0"/>
                <a:ea typeface="+mn-ea"/>
                <a:cs typeface="Arial" pitchFamily="34" charset="0"/>
              </a:defRPr>
            </a:lvl5pPr>
            <a:lvl6pPr marL="2514287"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428"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572"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715" indent="-228572" algn="l" defTabSz="914285"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500" dirty="0"/>
              <a:t>Video Process</a:t>
            </a:r>
          </a:p>
          <a:p>
            <a:pPr lvl="1"/>
            <a:r>
              <a:rPr lang="en-US" sz="1500" dirty="0"/>
              <a:t>Capture video from camera</a:t>
            </a:r>
          </a:p>
          <a:p>
            <a:pPr lvl="1"/>
            <a:r>
              <a:rPr lang="en-US" sz="1500" dirty="0"/>
              <a:t>Display video in windows</a:t>
            </a:r>
          </a:p>
          <a:p>
            <a:pPr lvl="1"/>
            <a:r>
              <a:rPr lang="en-US" sz="1500" dirty="0"/>
              <a:t>Support H.261 / H.263(+) / </a:t>
            </a:r>
            <a:br>
              <a:rPr lang="en-US" sz="1500" dirty="0"/>
            </a:br>
            <a:r>
              <a:rPr lang="en-US" sz="1500" dirty="0"/>
              <a:t>H.264 encoding/decoding</a:t>
            </a:r>
          </a:p>
          <a:p>
            <a:pPr lvl="1"/>
            <a:r>
              <a:rPr lang="en-US" sz="1500" dirty="0"/>
              <a:t>Support QCIF/CIF/4CIF/XGA/720p/1080p resolution</a:t>
            </a:r>
          </a:p>
          <a:p>
            <a:pPr lvl="1"/>
            <a:r>
              <a:rPr lang="en-US" sz="1500" dirty="0"/>
              <a:t>Support 4:3 and 16:9 respect radio</a:t>
            </a:r>
          </a:p>
          <a:p>
            <a:pPr lvl="1"/>
            <a:r>
              <a:rPr lang="en-US" sz="1500" dirty="0"/>
              <a:t>LPR/Packet loss retransmission</a:t>
            </a:r>
          </a:p>
          <a:p>
            <a:pPr lvl="1"/>
            <a:r>
              <a:rPr lang="en-US" altLang="zh-CN" sz="1500" kern="0" dirty="0">
                <a:solidFill>
                  <a:srgbClr val="838F9B"/>
                </a:solidFill>
              </a:rPr>
              <a:t>Video fence, face brightness</a:t>
            </a:r>
            <a:endParaRPr lang="en-US" sz="1500" dirty="0">
              <a:solidFill>
                <a:srgbClr val="838F9B"/>
              </a:solidFill>
            </a:endParaRPr>
          </a:p>
          <a:p>
            <a:r>
              <a:rPr lang="en-US" sz="1500" dirty="0"/>
              <a:t>FECC Process</a:t>
            </a:r>
          </a:p>
          <a:p>
            <a:r>
              <a:rPr lang="en-US" sz="1500" dirty="0"/>
              <a:t>Lip Sync</a:t>
            </a:r>
          </a:p>
        </p:txBody>
      </p:sp>
    </p:spTree>
    <p:extLst>
      <p:ext uri="{BB962C8B-B14F-4D97-AF65-F5344CB8AC3E}">
        <p14:creationId xmlns:p14="http://schemas.microsoft.com/office/powerpoint/2010/main" val="4233056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ChangeArrowheads="1"/>
          </p:cNvSpPr>
          <p:nvPr>
            <p:ph type="title"/>
          </p:nvPr>
        </p:nvSpPr>
        <p:spPr/>
        <p:txBody>
          <a:bodyPr/>
          <a:lstStyle/>
          <a:p>
            <a:r>
              <a:rPr lang="en-US" altLang="zh-CN" dirty="0">
                <a:ea typeface="宋体" panose="02010600030101010101" pitchFamily="2" charset="-122"/>
              </a:rPr>
              <a:t>Video Processing</a:t>
            </a:r>
          </a:p>
        </p:txBody>
      </p:sp>
      <p:sp>
        <p:nvSpPr>
          <p:cNvPr id="153603" name="Rectangle 3"/>
          <p:cNvSpPr>
            <a:spLocks noChangeArrowheads="1"/>
          </p:cNvSpPr>
          <p:nvPr>
            <p:ph type="body" idx="1"/>
          </p:nvPr>
        </p:nvSpPr>
        <p:spPr bwMode="auto">
          <a:xfrm>
            <a:off x="457200" y="1600200"/>
            <a:ext cx="8229600" cy="3959225"/>
          </a:xfrm>
          <a:solidFill>
            <a:srgbClr val="FFFFFF"/>
          </a:solid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457200" indent="-457200">
              <a:buClr>
                <a:schemeClr val="tx2"/>
              </a:buClr>
              <a:buFont typeface="Wingdings" panose="05000000000000000000" pitchFamily="2" charset="2"/>
              <a:buChar char="l"/>
            </a:pPr>
            <a:r>
              <a:rPr lang="zh-CN" altLang="en-US" sz="2000" dirty="0">
                <a:solidFill>
                  <a:schemeClr val="bg1">
                    <a:lumMod val="75000"/>
                  </a:schemeClr>
                </a:solidFill>
                <a:ea typeface="宋体" panose="02010600030101010101" pitchFamily="2" charset="-122"/>
              </a:rPr>
              <a:t>视频基础知识</a:t>
            </a:r>
          </a:p>
          <a:p>
            <a:pPr marL="838200" lvl="1" indent="-381000">
              <a:buClr>
                <a:schemeClr val="tx2"/>
              </a:buClr>
              <a:buFont typeface="Wingdings" panose="05000000000000000000" pitchFamily="2" charset="2"/>
              <a:buChar char="Ø"/>
            </a:pPr>
            <a:r>
              <a:rPr lang="zh-CN" altLang="en-US" sz="1800" dirty="0">
                <a:solidFill>
                  <a:schemeClr val="bg1">
                    <a:lumMod val="75000"/>
                  </a:schemeClr>
                </a:solidFill>
                <a:effectLst>
                  <a:outerShdw blurRad="38100" dist="38100" dir="2700000" algn="tl">
                    <a:srgbClr val="C0C0C0"/>
                  </a:outerShdw>
                </a:effectLst>
                <a:ea typeface="宋体" panose="02010600030101010101" pitchFamily="2" charset="-122"/>
              </a:rPr>
              <a:t>视频的定义</a:t>
            </a:r>
          </a:p>
          <a:p>
            <a:pPr marL="838200" lvl="1" indent="-381000">
              <a:buClr>
                <a:schemeClr val="tx2"/>
              </a:buClr>
              <a:buFont typeface="Wingdings" panose="05000000000000000000" pitchFamily="2" charset="2"/>
              <a:buChar char="Ø"/>
            </a:pPr>
            <a:r>
              <a:rPr lang="zh-CN" altLang="en-US" sz="1800" dirty="0">
                <a:solidFill>
                  <a:schemeClr val="bg1">
                    <a:lumMod val="75000"/>
                  </a:schemeClr>
                </a:solidFill>
                <a:effectLst>
                  <a:outerShdw blurRad="38100" dist="38100" dir="2700000" algn="tl">
                    <a:srgbClr val="C0C0C0"/>
                  </a:outerShdw>
                </a:effectLst>
                <a:ea typeface="宋体" panose="02010600030101010101" pitchFamily="2" charset="-122"/>
              </a:rPr>
              <a:t>颜色空间</a:t>
            </a:r>
          </a:p>
          <a:p>
            <a:pPr marL="838200" lvl="1" indent="-381000">
              <a:buClr>
                <a:schemeClr val="tx2"/>
              </a:buClr>
              <a:buFont typeface="Wingdings" panose="05000000000000000000" pitchFamily="2" charset="2"/>
              <a:buChar char="Ø"/>
            </a:pPr>
            <a:r>
              <a:rPr lang="en-US" altLang="zh-CN" sz="1800" dirty="0">
                <a:solidFill>
                  <a:schemeClr val="bg1">
                    <a:lumMod val="75000"/>
                  </a:schemeClr>
                </a:solidFill>
                <a:effectLst>
                  <a:outerShdw blurRad="38100" dist="38100" dir="2700000" algn="tl">
                    <a:srgbClr val="C0C0C0"/>
                  </a:outerShdw>
                </a:effectLst>
                <a:ea typeface="宋体" panose="02010600030101010101" pitchFamily="2" charset="-122"/>
              </a:rPr>
              <a:t>YUV</a:t>
            </a:r>
            <a:r>
              <a:rPr lang="zh-CN" altLang="en-US" sz="1800" dirty="0">
                <a:solidFill>
                  <a:schemeClr val="bg1">
                    <a:lumMod val="75000"/>
                  </a:schemeClr>
                </a:solidFill>
                <a:effectLst>
                  <a:outerShdw blurRad="38100" dist="38100" dir="2700000" algn="tl">
                    <a:srgbClr val="C0C0C0"/>
                  </a:outerShdw>
                </a:effectLst>
                <a:ea typeface="宋体" panose="02010600030101010101" pitchFamily="2" charset="-122"/>
              </a:rPr>
              <a:t>格式详解</a:t>
            </a:r>
          </a:p>
          <a:p>
            <a:pPr marL="838200" lvl="1" indent="-381000">
              <a:buClr>
                <a:schemeClr val="tx2"/>
              </a:buClr>
              <a:buFont typeface="Wingdings" panose="05000000000000000000" pitchFamily="2" charset="2"/>
              <a:buChar char="Ø"/>
            </a:pPr>
            <a:r>
              <a:rPr lang="zh-CN" altLang="en-US" sz="1800" dirty="0">
                <a:solidFill>
                  <a:schemeClr val="bg1">
                    <a:lumMod val="75000"/>
                  </a:schemeClr>
                </a:solidFill>
                <a:effectLst>
                  <a:outerShdw blurRad="38100" dist="38100" dir="2700000" algn="tl">
                    <a:srgbClr val="C0C0C0"/>
                  </a:outerShdw>
                </a:effectLst>
                <a:ea typeface="宋体" panose="02010600030101010101" pitchFamily="2" charset="-122"/>
              </a:rPr>
              <a:t>数字图像获取</a:t>
            </a:r>
          </a:p>
          <a:p>
            <a:pPr marL="838200" lvl="1" indent="-381000">
              <a:buClr>
                <a:schemeClr val="tx2"/>
              </a:buClr>
              <a:buFont typeface="Wingdings" panose="05000000000000000000" pitchFamily="2" charset="2"/>
              <a:buChar char="Ø"/>
            </a:pPr>
            <a:r>
              <a:rPr lang="zh-CN" altLang="en-US" sz="1800" dirty="0">
                <a:solidFill>
                  <a:schemeClr val="bg1">
                    <a:lumMod val="75000"/>
                  </a:schemeClr>
                </a:solidFill>
                <a:effectLst>
                  <a:outerShdw blurRad="38100" dist="38100" dir="2700000" algn="tl">
                    <a:srgbClr val="C0C0C0"/>
                  </a:outerShdw>
                </a:effectLst>
                <a:ea typeface="宋体" panose="02010600030101010101" pitchFamily="2" charset="-122"/>
              </a:rPr>
              <a:t>视频相关概念及参数</a:t>
            </a:r>
            <a:endParaRPr lang="en-US" altLang="zh-CN" sz="1800" dirty="0">
              <a:solidFill>
                <a:schemeClr val="bg1">
                  <a:lumMod val="75000"/>
                </a:schemeClr>
              </a:solidFill>
              <a:ea typeface="宋体" panose="02010600030101010101" pitchFamily="2" charset="-122"/>
            </a:endParaRPr>
          </a:p>
        </p:txBody>
      </p:sp>
    </p:spTree>
    <p:extLst>
      <p:ext uri="{BB962C8B-B14F-4D97-AF65-F5344CB8AC3E}">
        <p14:creationId xmlns:p14="http://schemas.microsoft.com/office/powerpoint/2010/main" val="259584457"/>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rapezoid 9"/>
          <p:cNvSpPr>
            <a:spLocks noChangeArrowheads="1"/>
          </p:cNvSpPr>
          <p:nvPr/>
        </p:nvSpPr>
        <p:spPr bwMode="auto">
          <a:xfrm rot="-5400000">
            <a:off x="3030538" y="4232275"/>
            <a:ext cx="1841500" cy="809625"/>
          </a:xfrm>
          <a:custGeom>
            <a:avLst/>
            <a:gdLst>
              <a:gd name="T0" fmla="*/ 921328 w 1842655"/>
              <a:gd name="T1" fmla="*/ 0 h 810491"/>
              <a:gd name="T2" fmla="*/ 161243 w 1842655"/>
              <a:gd name="T3" fmla="*/ 405246 h 810491"/>
              <a:gd name="T4" fmla="*/ 921328 w 1842655"/>
              <a:gd name="T5" fmla="*/ 810491 h 810491"/>
              <a:gd name="T6" fmla="*/ 1681412 w 1842655"/>
              <a:gd name="T7" fmla="*/ 405246 h 810491"/>
              <a:gd name="T8" fmla="*/ 17694720 60000 65536"/>
              <a:gd name="T9" fmla="*/ 11796480 60000 65536"/>
              <a:gd name="T10" fmla="*/ 5898240 60000 65536"/>
              <a:gd name="T11" fmla="*/ 0 60000 65536"/>
              <a:gd name="T12" fmla="*/ 214991 w 1842655"/>
              <a:gd name="T13" fmla="*/ 94564 h 810491"/>
              <a:gd name="T14" fmla="*/ 1627664 w 1842655"/>
              <a:gd name="T15" fmla="*/ 810491 h 810491"/>
            </a:gdLst>
            <a:ahLst/>
            <a:cxnLst>
              <a:cxn ang="T8">
                <a:pos x="T0" y="T1"/>
              </a:cxn>
              <a:cxn ang="T9">
                <a:pos x="T2" y="T3"/>
              </a:cxn>
              <a:cxn ang="T10">
                <a:pos x="T4" y="T5"/>
              </a:cxn>
              <a:cxn ang="T11">
                <a:pos x="T6" y="T7"/>
              </a:cxn>
            </a:cxnLst>
            <a:rect l="T12" t="T13" r="T14" b="T15"/>
            <a:pathLst>
              <a:path w="1842655" h="810491">
                <a:moveTo>
                  <a:pt x="0" y="810491"/>
                </a:moveTo>
                <a:lnTo>
                  <a:pt x="322486" y="0"/>
                </a:lnTo>
                <a:lnTo>
                  <a:pt x="1520169" y="0"/>
                </a:lnTo>
                <a:lnTo>
                  <a:pt x="1842655" y="810491"/>
                </a:lnTo>
                <a:close/>
              </a:path>
            </a:pathLst>
          </a:custGeom>
          <a:solidFill>
            <a:schemeClr val="bg1"/>
          </a:solidFill>
          <a:ln w="9525" algn="ctr">
            <a:solidFill>
              <a:schemeClr val="tx1"/>
            </a:solidFill>
            <a:round/>
            <a:headEnd/>
            <a:tailEnd/>
          </a:ln>
        </p:spPr>
        <p:txBody>
          <a:bodyPr vert="eaVert"/>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a:latin typeface="Times" panose="02020603050405020304" pitchFamily="18" charset="0"/>
              <a:ea typeface="宋体" panose="02010600030101010101" pitchFamily="2" charset="-122"/>
            </a:endParaRPr>
          </a:p>
        </p:txBody>
      </p:sp>
      <p:sp>
        <p:nvSpPr>
          <p:cNvPr id="2" name="Trapezoid 9"/>
          <p:cNvSpPr>
            <a:spLocks noChangeArrowheads="1"/>
          </p:cNvSpPr>
          <p:nvPr/>
        </p:nvSpPr>
        <p:spPr bwMode="auto">
          <a:xfrm rot="-5400000">
            <a:off x="2111376" y="4264025"/>
            <a:ext cx="1841500" cy="809625"/>
          </a:xfrm>
          <a:custGeom>
            <a:avLst/>
            <a:gdLst>
              <a:gd name="T0" fmla="*/ 921328 w 1842655"/>
              <a:gd name="T1" fmla="*/ 0 h 810491"/>
              <a:gd name="T2" fmla="*/ 161243 w 1842655"/>
              <a:gd name="T3" fmla="*/ 405246 h 810491"/>
              <a:gd name="T4" fmla="*/ 921328 w 1842655"/>
              <a:gd name="T5" fmla="*/ 810491 h 810491"/>
              <a:gd name="T6" fmla="*/ 1681412 w 1842655"/>
              <a:gd name="T7" fmla="*/ 405246 h 810491"/>
              <a:gd name="T8" fmla="*/ 17694720 60000 65536"/>
              <a:gd name="T9" fmla="*/ 11796480 60000 65536"/>
              <a:gd name="T10" fmla="*/ 5898240 60000 65536"/>
              <a:gd name="T11" fmla="*/ 0 60000 65536"/>
              <a:gd name="T12" fmla="*/ 214991 w 1842655"/>
              <a:gd name="T13" fmla="*/ 94564 h 810491"/>
              <a:gd name="T14" fmla="*/ 1627664 w 1842655"/>
              <a:gd name="T15" fmla="*/ 810491 h 810491"/>
            </a:gdLst>
            <a:ahLst/>
            <a:cxnLst>
              <a:cxn ang="T8">
                <a:pos x="T0" y="T1"/>
              </a:cxn>
              <a:cxn ang="T9">
                <a:pos x="T2" y="T3"/>
              </a:cxn>
              <a:cxn ang="T10">
                <a:pos x="T4" y="T5"/>
              </a:cxn>
              <a:cxn ang="T11">
                <a:pos x="T6" y="T7"/>
              </a:cxn>
            </a:cxnLst>
            <a:rect l="T12" t="T13" r="T14" b="T15"/>
            <a:pathLst>
              <a:path w="1842655" h="810491">
                <a:moveTo>
                  <a:pt x="0" y="810491"/>
                </a:moveTo>
                <a:lnTo>
                  <a:pt x="322486" y="0"/>
                </a:lnTo>
                <a:lnTo>
                  <a:pt x="1520169" y="0"/>
                </a:lnTo>
                <a:lnTo>
                  <a:pt x="1842655" y="810491"/>
                </a:lnTo>
                <a:close/>
              </a:path>
            </a:pathLst>
          </a:custGeom>
          <a:solidFill>
            <a:schemeClr val="bg1"/>
          </a:solidFill>
          <a:ln w="9525" algn="ctr">
            <a:solidFill>
              <a:schemeClr val="tx1"/>
            </a:solidFill>
            <a:round/>
            <a:headEnd/>
            <a:tailEnd/>
          </a:ln>
        </p:spPr>
        <p:txBody>
          <a:bodyPr vert="eaVert"/>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a:latin typeface="Times" panose="02020603050405020304" pitchFamily="18" charset="0"/>
              <a:ea typeface="宋体" panose="02010600030101010101" pitchFamily="2" charset="-122"/>
            </a:endParaRPr>
          </a:p>
        </p:txBody>
      </p:sp>
      <p:sp>
        <p:nvSpPr>
          <p:cNvPr id="225282" name="Rectangle 2"/>
          <p:cNvSpPr>
            <a:spLocks noGrp="1" noChangeArrowheads="1"/>
          </p:cNvSpPr>
          <p:nvPr>
            <p:ph type="title"/>
          </p:nvPr>
        </p:nvSpPr>
        <p:spPr/>
        <p:txBody>
          <a:bodyPr/>
          <a:lstStyle/>
          <a:p>
            <a:r>
              <a:rPr lang="zh-CN" altLang="en-US">
                <a:ea typeface="宋体" panose="02010600030101010101" pitchFamily="2" charset="-122"/>
              </a:rPr>
              <a:t>视频的定义</a:t>
            </a:r>
            <a:endParaRPr lang="en-US" altLang="zh-CN">
              <a:ea typeface="宋体" panose="02010600030101010101" pitchFamily="2" charset="-122"/>
            </a:endParaRPr>
          </a:p>
        </p:txBody>
      </p:sp>
      <p:sp>
        <p:nvSpPr>
          <p:cNvPr id="225283" name="Rectangle 3"/>
          <p:cNvSpPr>
            <a:spLocks noGrp="1" noChangeArrowheads="1"/>
          </p:cNvSpPr>
          <p:nvPr>
            <p:ph type="body" idx="1"/>
          </p:nvPr>
        </p:nvSpPr>
        <p:spPr bwMode="auto">
          <a:xfrm>
            <a:off x="457200" y="1600200"/>
            <a:ext cx="8229600" cy="1323975"/>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a:buFontTx/>
              <a:buNone/>
            </a:pPr>
            <a:r>
              <a:rPr lang="zh-CN" altLang="en-US">
                <a:ea typeface="宋体" panose="02010600030101010101" pitchFamily="2" charset="-122"/>
              </a:rPr>
              <a:t>	视频是指时间上连续的静态图像所组成的序列，同时它也泛指图像的获取、处理、存储、传输等技术。</a:t>
            </a:r>
          </a:p>
          <a:p>
            <a:pPr>
              <a:buFontTx/>
              <a:buNone/>
            </a:pPr>
            <a:endParaRPr lang="en-US" altLang="zh-CN">
              <a:ea typeface="宋体" panose="02010600030101010101" pitchFamily="2" charset="-122"/>
            </a:endParaRPr>
          </a:p>
        </p:txBody>
      </p:sp>
      <p:sp>
        <p:nvSpPr>
          <p:cNvPr id="3" name="Trapezoid 9"/>
          <p:cNvSpPr>
            <a:spLocks noChangeArrowheads="1"/>
          </p:cNvSpPr>
          <p:nvPr/>
        </p:nvSpPr>
        <p:spPr bwMode="auto">
          <a:xfrm rot="-5400000">
            <a:off x="1176338" y="4232275"/>
            <a:ext cx="1841500" cy="809625"/>
          </a:xfrm>
          <a:custGeom>
            <a:avLst/>
            <a:gdLst>
              <a:gd name="T0" fmla="*/ 921328 w 1842655"/>
              <a:gd name="T1" fmla="*/ 0 h 810491"/>
              <a:gd name="T2" fmla="*/ 161243 w 1842655"/>
              <a:gd name="T3" fmla="*/ 405246 h 810491"/>
              <a:gd name="T4" fmla="*/ 921328 w 1842655"/>
              <a:gd name="T5" fmla="*/ 810491 h 810491"/>
              <a:gd name="T6" fmla="*/ 1681412 w 1842655"/>
              <a:gd name="T7" fmla="*/ 405246 h 810491"/>
              <a:gd name="T8" fmla="*/ 17694720 60000 65536"/>
              <a:gd name="T9" fmla="*/ 11796480 60000 65536"/>
              <a:gd name="T10" fmla="*/ 5898240 60000 65536"/>
              <a:gd name="T11" fmla="*/ 0 60000 65536"/>
              <a:gd name="T12" fmla="*/ 214991 w 1842655"/>
              <a:gd name="T13" fmla="*/ 94564 h 810491"/>
              <a:gd name="T14" fmla="*/ 1627664 w 1842655"/>
              <a:gd name="T15" fmla="*/ 810491 h 810491"/>
            </a:gdLst>
            <a:ahLst/>
            <a:cxnLst>
              <a:cxn ang="T8">
                <a:pos x="T0" y="T1"/>
              </a:cxn>
              <a:cxn ang="T9">
                <a:pos x="T2" y="T3"/>
              </a:cxn>
              <a:cxn ang="T10">
                <a:pos x="T4" y="T5"/>
              </a:cxn>
              <a:cxn ang="T11">
                <a:pos x="T6" y="T7"/>
              </a:cxn>
            </a:cxnLst>
            <a:rect l="T12" t="T13" r="T14" b="T15"/>
            <a:pathLst>
              <a:path w="1842655" h="810491">
                <a:moveTo>
                  <a:pt x="0" y="810491"/>
                </a:moveTo>
                <a:lnTo>
                  <a:pt x="322486" y="0"/>
                </a:lnTo>
                <a:lnTo>
                  <a:pt x="1520169" y="0"/>
                </a:lnTo>
                <a:lnTo>
                  <a:pt x="1842655" y="810491"/>
                </a:lnTo>
                <a:close/>
              </a:path>
            </a:pathLst>
          </a:custGeom>
          <a:solidFill>
            <a:schemeClr val="bg1"/>
          </a:solidFill>
          <a:ln w="9525" algn="ctr">
            <a:solidFill>
              <a:schemeClr val="tx1"/>
            </a:solidFill>
            <a:round/>
            <a:headEnd/>
            <a:tailEnd/>
          </a:ln>
        </p:spPr>
        <p:txBody>
          <a:bodyPr vert="eaVert"/>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a:latin typeface="Times" panose="02020603050405020304" pitchFamily="18" charset="0"/>
              <a:ea typeface="宋体" panose="02010600030101010101" pitchFamily="2" charset="-122"/>
            </a:endParaRPr>
          </a:p>
        </p:txBody>
      </p:sp>
      <p:pic>
        <p:nvPicPr>
          <p:cNvPr id="225286"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3563" y="4721225"/>
            <a:ext cx="476250" cy="476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2" name="Trapezoid 11"/>
          <p:cNvSpPr>
            <a:spLocks noChangeArrowheads="1"/>
          </p:cNvSpPr>
          <p:nvPr/>
        </p:nvSpPr>
        <p:spPr bwMode="auto">
          <a:xfrm rot="-5400000">
            <a:off x="4919663" y="4232275"/>
            <a:ext cx="1841500" cy="809625"/>
          </a:xfrm>
          <a:custGeom>
            <a:avLst/>
            <a:gdLst>
              <a:gd name="T0" fmla="*/ 921328 w 1842655"/>
              <a:gd name="T1" fmla="*/ 0 h 810491"/>
              <a:gd name="T2" fmla="*/ 161243 w 1842655"/>
              <a:gd name="T3" fmla="*/ 405246 h 810491"/>
              <a:gd name="T4" fmla="*/ 921328 w 1842655"/>
              <a:gd name="T5" fmla="*/ 810491 h 810491"/>
              <a:gd name="T6" fmla="*/ 1681412 w 1842655"/>
              <a:gd name="T7" fmla="*/ 405246 h 810491"/>
              <a:gd name="T8" fmla="*/ 17694720 60000 65536"/>
              <a:gd name="T9" fmla="*/ 11796480 60000 65536"/>
              <a:gd name="T10" fmla="*/ 5898240 60000 65536"/>
              <a:gd name="T11" fmla="*/ 0 60000 65536"/>
              <a:gd name="T12" fmla="*/ 214991 w 1842655"/>
              <a:gd name="T13" fmla="*/ 94564 h 810491"/>
              <a:gd name="T14" fmla="*/ 1627664 w 1842655"/>
              <a:gd name="T15" fmla="*/ 810491 h 810491"/>
            </a:gdLst>
            <a:ahLst/>
            <a:cxnLst>
              <a:cxn ang="T8">
                <a:pos x="T0" y="T1"/>
              </a:cxn>
              <a:cxn ang="T9">
                <a:pos x="T2" y="T3"/>
              </a:cxn>
              <a:cxn ang="T10">
                <a:pos x="T4" y="T5"/>
              </a:cxn>
              <a:cxn ang="T11">
                <a:pos x="T6" y="T7"/>
              </a:cxn>
            </a:cxnLst>
            <a:rect l="T12" t="T13" r="T14" b="T15"/>
            <a:pathLst>
              <a:path w="1842655" h="810491">
                <a:moveTo>
                  <a:pt x="0" y="810491"/>
                </a:moveTo>
                <a:lnTo>
                  <a:pt x="322486" y="0"/>
                </a:lnTo>
                <a:lnTo>
                  <a:pt x="1520169" y="0"/>
                </a:lnTo>
                <a:lnTo>
                  <a:pt x="1842655" y="810491"/>
                </a:lnTo>
                <a:close/>
              </a:path>
            </a:pathLst>
          </a:custGeom>
          <a:solidFill>
            <a:schemeClr val="bg1"/>
          </a:solidFill>
          <a:ln w="9525" algn="ctr">
            <a:solidFill>
              <a:schemeClr val="tx1"/>
            </a:solidFill>
            <a:round/>
            <a:headEnd/>
            <a:tailEnd/>
          </a:ln>
        </p:spPr>
        <p:txBody>
          <a:bodyPr vert="eaVert"/>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a:latin typeface="Times" panose="02020603050405020304" pitchFamily="18" charset="0"/>
              <a:ea typeface="宋体" panose="02010600030101010101" pitchFamily="2" charset="-122"/>
            </a:endParaRPr>
          </a:p>
        </p:txBody>
      </p:sp>
      <p:sp>
        <p:nvSpPr>
          <p:cNvPr id="14" name="Trapezoid 13"/>
          <p:cNvSpPr>
            <a:spLocks noChangeArrowheads="1"/>
          </p:cNvSpPr>
          <p:nvPr/>
        </p:nvSpPr>
        <p:spPr bwMode="auto">
          <a:xfrm rot="-5400000">
            <a:off x="3965575" y="4214813"/>
            <a:ext cx="1843088" cy="811212"/>
          </a:xfrm>
          <a:custGeom>
            <a:avLst/>
            <a:gdLst>
              <a:gd name="T0" fmla="*/ 921328 w 1842655"/>
              <a:gd name="T1" fmla="*/ 0 h 810491"/>
              <a:gd name="T2" fmla="*/ 161243 w 1842655"/>
              <a:gd name="T3" fmla="*/ 405246 h 810491"/>
              <a:gd name="T4" fmla="*/ 921328 w 1842655"/>
              <a:gd name="T5" fmla="*/ 810491 h 810491"/>
              <a:gd name="T6" fmla="*/ 1681412 w 1842655"/>
              <a:gd name="T7" fmla="*/ 405246 h 810491"/>
              <a:gd name="T8" fmla="*/ 17694720 60000 65536"/>
              <a:gd name="T9" fmla="*/ 11796480 60000 65536"/>
              <a:gd name="T10" fmla="*/ 5898240 60000 65536"/>
              <a:gd name="T11" fmla="*/ 0 60000 65536"/>
              <a:gd name="T12" fmla="*/ 214991 w 1842655"/>
              <a:gd name="T13" fmla="*/ 94564 h 810491"/>
              <a:gd name="T14" fmla="*/ 1627664 w 1842655"/>
              <a:gd name="T15" fmla="*/ 810491 h 810491"/>
            </a:gdLst>
            <a:ahLst/>
            <a:cxnLst>
              <a:cxn ang="T8">
                <a:pos x="T0" y="T1"/>
              </a:cxn>
              <a:cxn ang="T9">
                <a:pos x="T2" y="T3"/>
              </a:cxn>
              <a:cxn ang="T10">
                <a:pos x="T4" y="T5"/>
              </a:cxn>
              <a:cxn ang="T11">
                <a:pos x="T6" y="T7"/>
              </a:cxn>
            </a:cxnLst>
            <a:rect l="T12" t="T13" r="T14" b="T15"/>
            <a:pathLst>
              <a:path w="1842655" h="810491">
                <a:moveTo>
                  <a:pt x="0" y="810491"/>
                </a:moveTo>
                <a:lnTo>
                  <a:pt x="322486" y="0"/>
                </a:lnTo>
                <a:lnTo>
                  <a:pt x="1520169" y="0"/>
                </a:lnTo>
                <a:lnTo>
                  <a:pt x="1842655" y="810491"/>
                </a:lnTo>
                <a:close/>
              </a:path>
            </a:pathLst>
          </a:custGeom>
          <a:solidFill>
            <a:schemeClr val="bg1"/>
          </a:solidFill>
          <a:ln w="9525" algn="ctr">
            <a:solidFill>
              <a:schemeClr val="tx1"/>
            </a:solidFill>
            <a:round/>
            <a:headEnd/>
            <a:tailEnd/>
          </a:ln>
        </p:spPr>
        <p:txBody>
          <a:bodyPr vert="eaVert"/>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en-US">
              <a:latin typeface="Times" panose="02020603050405020304" pitchFamily="18" charset="0"/>
              <a:ea typeface="宋体" panose="02010600030101010101" pitchFamily="2" charset="-122"/>
            </a:endParaRPr>
          </a:p>
        </p:txBody>
      </p:sp>
      <p:cxnSp>
        <p:nvCxnSpPr>
          <p:cNvPr id="225290" name="Straight Arrow Connector 17"/>
          <p:cNvCxnSpPr>
            <a:cxnSpLocks noChangeShapeType="1"/>
          </p:cNvCxnSpPr>
          <p:nvPr/>
        </p:nvCxnSpPr>
        <p:spPr bwMode="auto">
          <a:xfrm>
            <a:off x="1620838" y="4654550"/>
            <a:ext cx="5354637" cy="1588"/>
          </a:xfrm>
          <a:prstGeom prst="straightConnector1">
            <a:avLst/>
          </a:prstGeom>
          <a:noFill/>
          <a:ln w="9525" algn="ctr">
            <a:solidFill>
              <a:schemeClr val="tx1"/>
            </a:solidFill>
            <a:round/>
            <a:headEnd/>
            <a:tailEnd type="arrow" w="med" len="med"/>
          </a:ln>
        </p:spPr>
      </p:cxnSp>
      <p:sp>
        <p:nvSpPr>
          <p:cNvPr id="225291" name="TextBox 18"/>
          <p:cNvSpPr txBox="1">
            <a:spLocks noChangeArrowheads="1"/>
          </p:cNvSpPr>
          <p:nvPr/>
        </p:nvSpPr>
        <p:spPr bwMode="auto">
          <a:xfrm>
            <a:off x="6858000" y="4516438"/>
            <a:ext cx="2698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0"/>
              </a:spcBef>
              <a:defRPr>
                <a:solidFill>
                  <a:schemeClr val="tx1"/>
                </a:solidFill>
                <a:latin typeface="Arial" panose="020B0604020202020204" pitchFamily="34" charset="0"/>
              </a:defRPr>
            </a:lvl1pPr>
            <a:lvl2pPr marL="742950" indent="-285750">
              <a:spcBef>
                <a:spcPct val="0"/>
              </a:spcBef>
              <a:defRPr>
                <a:solidFill>
                  <a:schemeClr val="tx1"/>
                </a:solidFill>
                <a:latin typeface="Arial" panose="020B0604020202020204" pitchFamily="34" charset="0"/>
              </a:defRPr>
            </a:lvl2pPr>
            <a:lvl3pPr marL="1143000" indent="-228600">
              <a:spcBef>
                <a:spcPct val="0"/>
              </a:spcBef>
              <a:defRPr>
                <a:solidFill>
                  <a:schemeClr val="tx1"/>
                </a:solidFill>
                <a:latin typeface="Arial" panose="020B0604020202020204" pitchFamily="34" charset="0"/>
              </a:defRPr>
            </a:lvl3pPr>
            <a:lvl4pPr marL="1600200" indent="-228600">
              <a:spcBef>
                <a:spcPct val="0"/>
              </a:spcBef>
              <a:defRPr>
                <a:solidFill>
                  <a:schemeClr val="tx1"/>
                </a:solidFill>
                <a:latin typeface="Arial" panose="020B0604020202020204" pitchFamily="34" charset="0"/>
              </a:defRPr>
            </a:lvl4pPr>
            <a:lvl5pPr marL="2057400" indent="-228600">
              <a:spcBef>
                <a:spcPct val="0"/>
              </a:spcBef>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eaLnBrk="1" hangingPunct="1"/>
            <a:r>
              <a:rPr lang="en-US" altLang="zh-CN" i="1">
                <a:latin typeface="Times" panose="02020603050405020304" pitchFamily="18" charset="0"/>
                <a:ea typeface="宋体" panose="02010600030101010101" pitchFamily="2" charset="-122"/>
              </a:rPr>
              <a:t>t</a:t>
            </a:r>
          </a:p>
        </p:txBody>
      </p:sp>
      <p:pic>
        <p:nvPicPr>
          <p:cNvPr id="225292"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5738" y="5013325"/>
            <a:ext cx="339725" cy="339725"/>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294"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99100" y="4292600"/>
            <a:ext cx="512763" cy="5127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295"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5" y="4652963"/>
            <a:ext cx="476250" cy="476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298"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4508500"/>
            <a:ext cx="476250" cy="476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299"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7550" y="4392613"/>
            <a:ext cx="476250" cy="47625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301"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7900" y="4868863"/>
            <a:ext cx="411163" cy="411162"/>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225302" name="Picture 4" descr="http://www.corel.com/img/content/community/tubes/thumbs/spring.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6600" y="4797425"/>
            <a:ext cx="411163" cy="411163"/>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25303" name="Line 23"/>
          <p:cNvSpPr>
            <a:spLocks noChangeShapeType="1"/>
          </p:cNvSpPr>
          <p:nvPr/>
        </p:nvSpPr>
        <p:spPr bwMode="auto">
          <a:xfrm>
            <a:off x="2051050" y="32131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04" name="Text Box 24"/>
          <p:cNvSpPr txBox="1">
            <a:spLocks noChangeArrowheads="1"/>
          </p:cNvSpPr>
          <p:nvPr/>
        </p:nvSpPr>
        <p:spPr bwMode="auto">
          <a:xfrm>
            <a:off x="2044700" y="3213100"/>
            <a:ext cx="366713" cy="5508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1200">
                <a:ea typeface="宋体" panose="02010600030101010101" pitchFamily="2" charset="-122"/>
              </a:rPr>
              <a:t>第一帧</a:t>
            </a:r>
          </a:p>
        </p:txBody>
      </p:sp>
      <p:sp>
        <p:nvSpPr>
          <p:cNvPr id="225305" name="Line 25"/>
          <p:cNvSpPr>
            <a:spLocks noChangeShapeType="1"/>
          </p:cNvSpPr>
          <p:nvPr/>
        </p:nvSpPr>
        <p:spPr bwMode="auto">
          <a:xfrm>
            <a:off x="2987675" y="3284538"/>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06" name="Text Box 26"/>
          <p:cNvSpPr txBox="1">
            <a:spLocks noChangeArrowheads="1"/>
          </p:cNvSpPr>
          <p:nvPr/>
        </p:nvSpPr>
        <p:spPr bwMode="auto">
          <a:xfrm>
            <a:off x="2981325" y="3284538"/>
            <a:ext cx="366713" cy="550862"/>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1200">
                <a:ea typeface="宋体" panose="02010600030101010101" pitchFamily="2" charset="-122"/>
              </a:rPr>
              <a:t>第二帧</a:t>
            </a:r>
          </a:p>
        </p:txBody>
      </p:sp>
      <p:sp>
        <p:nvSpPr>
          <p:cNvPr id="225309" name="Line 29"/>
          <p:cNvSpPr>
            <a:spLocks noChangeShapeType="1"/>
          </p:cNvSpPr>
          <p:nvPr/>
        </p:nvSpPr>
        <p:spPr bwMode="auto">
          <a:xfrm>
            <a:off x="4859338" y="32131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10" name="Text Box 30"/>
          <p:cNvSpPr txBox="1">
            <a:spLocks noChangeArrowheads="1"/>
          </p:cNvSpPr>
          <p:nvPr/>
        </p:nvSpPr>
        <p:spPr bwMode="auto">
          <a:xfrm>
            <a:off x="4852988" y="3213100"/>
            <a:ext cx="366712" cy="5508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1200">
                <a:ea typeface="宋体" panose="02010600030101010101" pitchFamily="2" charset="-122"/>
              </a:rPr>
              <a:t>第四帧</a:t>
            </a:r>
          </a:p>
        </p:txBody>
      </p:sp>
      <p:sp>
        <p:nvSpPr>
          <p:cNvPr id="225311" name="Line 31"/>
          <p:cNvSpPr>
            <a:spLocks noChangeShapeType="1"/>
          </p:cNvSpPr>
          <p:nvPr/>
        </p:nvSpPr>
        <p:spPr bwMode="auto">
          <a:xfrm>
            <a:off x="5867400" y="32131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12" name="Text Box 32"/>
          <p:cNvSpPr txBox="1">
            <a:spLocks noChangeArrowheads="1"/>
          </p:cNvSpPr>
          <p:nvPr/>
        </p:nvSpPr>
        <p:spPr bwMode="auto">
          <a:xfrm>
            <a:off x="5861050" y="3213100"/>
            <a:ext cx="366713" cy="5508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1200">
                <a:ea typeface="宋体" panose="02010600030101010101" pitchFamily="2" charset="-122"/>
              </a:rPr>
              <a:t>第五帧</a:t>
            </a:r>
          </a:p>
        </p:txBody>
      </p:sp>
      <p:sp>
        <p:nvSpPr>
          <p:cNvPr id="225313" name="Line 33"/>
          <p:cNvSpPr>
            <a:spLocks noChangeShapeType="1"/>
          </p:cNvSpPr>
          <p:nvPr/>
        </p:nvSpPr>
        <p:spPr bwMode="auto">
          <a:xfrm>
            <a:off x="3995738" y="3213100"/>
            <a:ext cx="0" cy="6477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5314" name="Text Box 34"/>
          <p:cNvSpPr txBox="1">
            <a:spLocks noChangeArrowheads="1"/>
          </p:cNvSpPr>
          <p:nvPr/>
        </p:nvSpPr>
        <p:spPr bwMode="auto">
          <a:xfrm>
            <a:off x="3989388" y="3213100"/>
            <a:ext cx="366712" cy="550863"/>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p>
            <a:r>
              <a:rPr lang="zh-CN" altLang="en-US" sz="1200">
                <a:ea typeface="宋体" panose="02010600030101010101" pitchFamily="2" charset="-122"/>
              </a:rPr>
              <a:t>第三帧</a:t>
            </a:r>
          </a:p>
        </p:txBody>
      </p:sp>
    </p:spTree>
    <p:extLst>
      <p:ext uri="{BB962C8B-B14F-4D97-AF65-F5344CB8AC3E}">
        <p14:creationId xmlns:p14="http://schemas.microsoft.com/office/powerpoint/2010/main" val="1788785030"/>
      </p:ext>
    </p:extLst>
  </p:cSld>
  <p:clrMapOvr>
    <a:masterClrMapping/>
  </p:clrMapOvr>
</p:sld>
</file>

<file path=ppt/theme/theme1.xml><?xml version="1.0" encoding="utf-8"?>
<a:theme xmlns:a="http://schemas.openxmlformats.org/drawingml/2006/main" name="SVC error resilence">
  <a:themeElements>
    <a:clrScheme name="Polycom Light Palette">
      <a:dk1>
        <a:srgbClr val="D71920"/>
      </a:dk1>
      <a:lt1>
        <a:srgbClr val="637280"/>
      </a:lt1>
      <a:dk2>
        <a:srgbClr val="2E3844"/>
      </a:dk2>
      <a:lt2>
        <a:srgbClr val="DC740B"/>
      </a:lt2>
      <a:accent1>
        <a:srgbClr val="231F20"/>
      </a:accent1>
      <a:accent2>
        <a:srgbClr val="1062A8"/>
      </a:accent2>
      <a:accent3>
        <a:srgbClr val="DBDDDF"/>
      </a:accent3>
      <a:accent4>
        <a:srgbClr val="94A9BB"/>
      </a:accent4>
      <a:accent5>
        <a:srgbClr val="838F9B"/>
      </a:accent5>
      <a:accent6>
        <a:srgbClr val="8FC3EA"/>
      </a:accent6>
      <a:hlink>
        <a:srgbClr val="8FC3EA"/>
      </a:hlink>
      <a:folHlink>
        <a:srgbClr val="C7C8CA"/>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solidFill>
            <a:schemeClr val="tx2"/>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err="1" smtClean="0">
            <a:solidFill>
              <a:schemeClr val="accent3"/>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defRPr dirty="0" smtClean="0">
            <a:solidFill>
              <a:schemeClr val="bg1"/>
            </a:solidFill>
            <a:latin typeface="Arial" pitchFamily="34" charset="0"/>
            <a:cs typeface="Arial" pitchFamily="34" charset="0"/>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isco 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SVC error resilence</Template>
  <TotalTime>4020</TotalTime>
  <Words>2190</Words>
  <Application>Microsoft Office PowerPoint</Application>
  <PresentationFormat>On-screen Show (4:3)</PresentationFormat>
  <Paragraphs>524</Paragraphs>
  <Slides>43</Slides>
  <Notes>14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Wingdings</vt:lpstr>
      <vt:lpstr>PMingLiU</vt:lpstr>
      <vt:lpstr>黑体</vt:lpstr>
      <vt:lpstr>Times New Roman</vt:lpstr>
      <vt:lpstr>宋体</vt:lpstr>
      <vt:lpstr>Calibri</vt:lpstr>
      <vt:lpstr>Symbol</vt:lpstr>
      <vt:lpstr>Times</vt:lpstr>
      <vt:lpstr>Arial</vt:lpstr>
      <vt:lpstr>SVC error resilence</vt:lpstr>
      <vt:lpstr>Introduction of    Media Processing</vt:lpstr>
      <vt:lpstr>Agenda</vt:lpstr>
      <vt:lpstr>RPD/M SW Arch </vt:lpstr>
      <vt:lpstr>RPD/M Media Processing SW Arch </vt:lpstr>
      <vt:lpstr>Media Processing channel chain</vt:lpstr>
      <vt:lpstr>MPC ---- Media Processing Center(framework)</vt:lpstr>
      <vt:lpstr>RPD/M Media Processing Spec</vt:lpstr>
      <vt:lpstr>Video Processing</vt:lpstr>
      <vt:lpstr>视频的定义</vt:lpstr>
      <vt:lpstr>颜色的定义</vt:lpstr>
      <vt:lpstr>颜色的度量</vt:lpstr>
      <vt:lpstr>颜色举例</vt:lpstr>
      <vt:lpstr>颜色空间</vt:lpstr>
      <vt:lpstr>颜色空间的转换</vt:lpstr>
      <vt:lpstr>YUV格式详解（1）</vt:lpstr>
      <vt:lpstr>YUV格式详解（2）</vt:lpstr>
      <vt:lpstr>数字图像的获取</vt:lpstr>
      <vt:lpstr>视频相关概念与参数</vt:lpstr>
      <vt:lpstr>Format &amp; Resolution</vt:lpstr>
      <vt:lpstr>Aspect Ratio (长宽比)</vt:lpstr>
      <vt:lpstr>Video Codec</vt:lpstr>
      <vt:lpstr>Audio basic knowledge sharing</vt:lpstr>
      <vt:lpstr>Audio basic knowledge sharing</vt:lpstr>
      <vt:lpstr>Audio basic knowledge sharing</vt:lpstr>
      <vt:lpstr>ITU-T Audio Codecs</vt:lpstr>
      <vt:lpstr>Polycom Audio Codecs</vt:lpstr>
      <vt:lpstr>SirenLPR</vt:lpstr>
      <vt:lpstr>What is SAC?</vt:lpstr>
      <vt:lpstr>Core idea of Siren SAC: bit re-ordering</vt:lpstr>
      <vt:lpstr>SAC used in MRM</vt:lpstr>
      <vt:lpstr>Room Processing</vt:lpstr>
      <vt:lpstr>AEC</vt:lpstr>
      <vt:lpstr>Headset Acoustic Bubble</vt:lpstr>
      <vt:lpstr>Acoustic Fence/Beam</vt:lpstr>
      <vt:lpstr>RPD/RPM audio</vt:lpstr>
      <vt:lpstr>AVC</vt:lpstr>
      <vt:lpstr>SVC(Scalable Video Coding)</vt:lpstr>
      <vt:lpstr>Media Quality– AV Sync</vt:lpstr>
      <vt:lpstr>Media Quality– AV Sync</vt:lpstr>
      <vt:lpstr>Sending Module</vt:lpstr>
      <vt:lpstr>Audio Receiving Module</vt:lpstr>
      <vt:lpstr>Video Receiving Module</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SVC error resilience</dc:title>
  <dc:creator>shyang</dc:creator>
  <dc:description>www.duarte.com</dc:description>
  <cp:lastModifiedBy>Zheng, Andy</cp:lastModifiedBy>
  <cp:revision>490</cp:revision>
  <cp:lastPrinted>2011-04-05T16:11:06Z</cp:lastPrinted>
  <dcterms:created xsi:type="dcterms:W3CDTF">2012-06-09T06:04:36Z</dcterms:created>
  <dcterms:modified xsi:type="dcterms:W3CDTF">2017-08-24T06:01:27Z</dcterms:modified>
</cp:coreProperties>
</file>